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  <p:sldId id="268" r:id="rId9"/>
    <p:sldId id="264" r:id="rId10"/>
    <p:sldId id="280" r:id="rId11"/>
    <p:sldId id="284" r:id="rId12"/>
    <p:sldId id="286" r:id="rId13"/>
    <p:sldId id="287" r:id="rId14"/>
    <p:sldId id="281" r:id="rId15"/>
    <p:sldId id="288" r:id="rId16"/>
    <p:sldId id="289" r:id="rId17"/>
    <p:sldId id="290" r:id="rId18"/>
    <p:sldId id="291" r:id="rId19"/>
    <p:sldId id="282" r:id="rId20"/>
    <p:sldId id="269" r:id="rId21"/>
    <p:sldId id="272" r:id="rId22"/>
    <p:sldId id="273" r:id="rId23"/>
    <p:sldId id="274" r:id="rId24"/>
    <p:sldId id="276" r:id="rId25"/>
    <p:sldId id="283" r:id="rId26"/>
    <p:sldId id="277" r:id="rId27"/>
    <p:sldId id="278" r:id="rId28"/>
    <p:sldId id="279" r:id="rId29"/>
    <p:sldId id="270" r:id="rId30"/>
    <p:sldId id="266" r:id="rId31"/>
    <p:sldId id="271" r:id="rId32"/>
    <p:sldId id="267" r:id="rId33"/>
    <p:sldId id="260" r:id="rId34"/>
    <p:sldId id="292" r:id="rId3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108" autoAdjust="0"/>
  </p:normalViewPr>
  <p:slideViewPr>
    <p:cSldViewPr snapToGrid="0">
      <p:cViewPr varScale="1">
        <p:scale>
          <a:sx n="79" d="100"/>
          <a:sy n="79" d="100"/>
        </p:scale>
        <p:origin x="114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16BA1-6CAC-48B1-9801-083EA339D9BF}" type="datetimeFigureOut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D2CDC-2BA3-44DA-9B9E-FAF2C6FA92D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583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thworld.wolfram.com/MatrixNorm.htm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mathworld.wolfram.com/SquareRoot.html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Exploit </a:t>
            </a:r>
            <a:r>
              <a:rPr lang="zh-TW" altLang="en-US" dirty="0"/>
              <a:t>利用</a:t>
            </a:r>
            <a:endParaRPr lang="en-US" altLang="zh-TW" dirty="0"/>
          </a:p>
          <a:p>
            <a:r>
              <a:rPr lang="en-US" altLang="zh-TW" dirty="0"/>
              <a:t>Distinguish</a:t>
            </a:r>
            <a:r>
              <a:rPr lang="zh-TW" altLang="en-US" dirty="0"/>
              <a:t> 區分</a:t>
            </a:r>
            <a:endParaRPr lang="en-US" altLang="zh-TW" dirty="0"/>
          </a:p>
          <a:p>
            <a:r>
              <a:rPr lang="en-US" altLang="zh-TW" dirty="0"/>
              <a:t>Discriminative</a:t>
            </a:r>
            <a:r>
              <a:rPr lang="zh-TW" altLang="en-US" dirty="0"/>
              <a:t> 有差別的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7375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/>
              <a:t>This may be contributed to that the image CNN and the text CNN have transformed the input image and text samples into approximately linear subspaces, </a:t>
            </a:r>
          </a:p>
          <a:p>
            <a:r>
              <a:rPr lang="en-US" altLang="zh-TW" sz="1200" dirty="0"/>
              <a:t>which significantly reduced the difficulty of the original cross-modal learning task.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82351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optimizer: Adam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0481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Ranking loss</a:t>
            </a:r>
          </a:p>
          <a:p>
            <a:r>
              <a:rPr lang="en-US" altLang="zh-TW" dirty="0"/>
              <a:t>Regression loss</a:t>
            </a:r>
          </a:p>
          <a:p>
            <a:r>
              <a:rPr lang="en-US" altLang="zh-TW" dirty="0"/>
              <a:t>Quantization loss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3307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Ranking loss</a:t>
            </a:r>
          </a:p>
          <a:p>
            <a:r>
              <a:rPr lang="en-US" altLang="zh-TW" dirty="0"/>
              <a:t>Regression loss</a:t>
            </a:r>
          </a:p>
          <a:p>
            <a:r>
              <a:rPr lang="en-US" altLang="zh-TW" dirty="0"/>
              <a:t>Quantization loss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34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674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Label y: 1/0,  </a:t>
            </a:r>
          </a:p>
          <a:p>
            <a:r>
              <a:rPr lang="en-US" altLang="zh-TW" dirty="0"/>
              <a:t>d = dim</a:t>
            </a:r>
          </a:p>
          <a:p>
            <a:r>
              <a:rPr lang="en-US" altLang="zh-TW" dirty="0"/>
              <a:t>Υα and Υβ are the trainable parameters</a:t>
            </a:r>
          </a:p>
          <a:p>
            <a:r>
              <a:rPr lang="en-US" altLang="zh-TW" dirty="0"/>
              <a:t>-</a:t>
            </a:r>
          </a:p>
          <a:p>
            <a:r>
              <a:rPr lang="en-US" altLang="zh-TW" dirty="0"/>
              <a:t>u-</a:t>
            </a:r>
            <a:r>
              <a:rPr lang="en-US" altLang="zh-TW" dirty="0" err="1"/>
              <a:t>i</a:t>
            </a:r>
            <a:r>
              <a:rPr lang="en-US" altLang="zh-TW" dirty="0"/>
              <a:t> be the learned image representation for the </a:t>
            </a:r>
            <a:r>
              <a:rPr lang="en-US" altLang="zh-TW" dirty="0" err="1"/>
              <a:t>i-th</a:t>
            </a:r>
            <a:r>
              <a:rPr lang="en-US" altLang="zh-TW" dirty="0"/>
              <a:t> instance </a:t>
            </a:r>
          </a:p>
          <a:p>
            <a:r>
              <a:rPr lang="en-US" altLang="zh-TW" dirty="0"/>
              <a:t>and v-j be the learned text representation for the j-</a:t>
            </a:r>
            <a:r>
              <a:rPr lang="en-US" altLang="zh-TW" dirty="0" err="1"/>
              <a:t>th</a:t>
            </a:r>
            <a:r>
              <a:rPr lang="en-US" altLang="zh-TW" dirty="0"/>
              <a:t> instance </a:t>
            </a:r>
          </a:p>
          <a:p>
            <a:r>
              <a:rPr lang="en-US" altLang="zh-TW" dirty="0"/>
              <a:t>in the common representation space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7870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6582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9387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264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The </a:t>
            </a:r>
            <a:r>
              <a:rPr lang="en-US" altLang="zh-TW" dirty="0" err="1"/>
              <a:t>Frobenius</a:t>
            </a:r>
            <a:r>
              <a:rPr lang="en-US" altLang="zh-TW" dirty="0"/>
              <a:t> norm, sometimes also called the </a:t>
            </a:r>
            <a:r>
              <a:rPr lang="en-US" altLang="zh-TW" b="1" dirty="0"/>
              <a:t>Euclidean</a:t>
            </a:r>
            <a:r>
              <a:rPr lang="en-US" altLang="zh-TW" dirty="0"/>
              <a:t> norm, </a:t>
            </a:r>
          </a:p>
          <a:p>
            <a:r>
              <a:rPr lang="en-US" altLang="zh-TW" u="none" dirty="0">
                <a:solidFill>
                  <a:schemeClr val="tx1"/>
                </a:solidFill>
              </a:rPr>
              <a:t>is </a:t>
            </a:r>
            <a:r>
              <a:rPr lang="en-US" altLang="zh-TW" u="none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matrix norm</a:t>
            </a:r>
            <a:r>
              <a:rPr lang="en-US" altLang="zh-TW" u="none" dirty="0">
                <a:solidFill>
                  <a:schemeClr val="tx1"/>
                </a:solidFill>
              </a:rPr>
              <a:t> </a:t>
            </a:r>
            <a:r>
              <a:rPr lang="en-US" altLang="zh-TW" dirty="0"/>
              <a:t>of an </a:t>
            </a:r>
            <a:r>
              <a:rPr lang="en-US" altLang="zh-TW" dirty="0" err="1"/>
              <a:t>mxn</a:t>
            </a:r>
            <a:r>
              <a:rPr lang="en-US" altLang="zh-TW" dirty="0"/>
              <a:t> matrix defined as the </a:t>
            </a:r>
            <a:r>
              <a:rPr lang="en-US" altLang="zh-TW" u="none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square root</a:t>
            </a:r>
            <a:r>
              <a:rPr lang="en-US" altLang="zh-TW" u="none" dirty="0">
                <a:solidFill>
                  <a:schemeClr val="tx1"/>
                </a:solidFill>
              </a:rPr>
              <a:t> of the sum of the absolute squares of its elements</a:t>
            </a:r>
            <a:endParaRPr lang="zh-TW" altLang="en-US" u="none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8104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1{ . } : indicator function</a:t>
            </a:r>
            <a:endParaRPr lang="zh-TW" altLang="en-US" u="none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0018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Therefore, Equation (2) is a reasonable similarity measure for common representations</a:t>
            </a:r>
          </a:p>
          <a:p>
            <a:r>
              <a:rPr lang="en-US" altLang="zh-TW" dirty="0"/>
              <a:t> and is a well criterion for learning discriminative features.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7102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Discrepancy</a:t>
            </a:r>
            <a:r>
              <a:rPr lang="zh-TW" altLang="en-US" dirty="0"/>
              <a:t> </a:t>
            </a:r>
            <a:r>
              <a:rPr lang="en-US" altLang="zh-TW" dirty="0"/>
              <a:t>:</a:t>
            </a:r>
            <a:r>
              <a:rPr lang="zh-TW" altLang="en-US" dirty="0"/>
              <a:t> 差異</a:t>
            </a:r>
            <a:endParaRPr lang="en-US" altLang="zh-TW" dirty="0"/>
          </a:p>
          <a:p>
            <a:r>
              <a:rPr lang="en-US" altLang="zh-TW" dirty="0"/>
              <a:t>Eliminate : </a:t>
            </a:r>
            <a:r>
              <a:rPr lang="zh-TW" altLang="en-US" dirty="0"/>
              <a:t>消除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D2CDC-2BA3-44DA-9B9E-FAF2C6FA92D3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1860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23818F-D620-4220-939F-A5A63F0B4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575891B-3093-4746-B74B-44717522D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5F9C402-0911-4934-A91C-FF9837AB6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34779-9532-4217-B01D-E72EEFAE1F63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69D9B0-160A-491D-9472-8F4CE302A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A9BF4E0-5834-4317-9D64-B67C4A5A9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558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D24F1DB-CC0C-45D2-A74A-5308D92D8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E61D26A-E31C-496B-9658-5A2B27A95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3ABE99D-3E88-4E62-B6F5-CC2E7F70E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F7F7-9BC3-4BF1-8BA2-18717143C425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8C5109F-FFA9-441C-B779-42F3AD32D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89F5FBE-7665-4437-9B60-C6F6EEEC4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405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ABEFCEFD-47A9-4920-B2CD-3FAF3B6D2C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ADEF2F8-90E7-45D7-BFFC-8CAEA7E5E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0F72605-1D31-43F4-A862-85E73555D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81C2-9D67-4A5F-9F64-CAC16EBF6670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6ED1D-9B6B-45AC-A2CF-9FC04B998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150E78B-1B02-4752-B82D-B988BC4BC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4222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A70CB6-8C81-415E-95AD-FAE1DD1D6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41D9EC7-66FD-43F1-9F77-3DAD665EC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E1AE772-DE9D-4660-9B06-8DA843045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582A7-CBBA-445B-9446-3786599D32E4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4F38BA3-E71C-422F-97EC-3390A0989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D83486E-B494-4905-97E2-06A939E44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2300" y="6356350"/>
            <a:ext cx="2743200" cy="365125"/>
          </a:xfrm>
        </p:spPr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1036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5D66D8-3F59-4966-8834-4DEF415EE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75A6C96-78C8-487D-A1F8-1FE80C7C1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B01B4D-70E4-4A07-AB90-3F79A588E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76390-D474-4777-88E0-E7856A206C35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1F03F46-8CE5-4038-9B84-291B18CBB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5F90CA3-DA56-4709-BD87-3C381CCE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658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13064E-6C16-4DFB-8704-5AA203FE9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90408D4-F6B2-4509-8603-00BBEC9D91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8CB303F-0FE3-44A2-B7C0-9FBC0FED56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BBF03BD-07D8-4ADF-A852-C7F76CDF0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788C-5682-4040-9138-036D97C74BF3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7DE889C-98D3-4929-8DB6-84599C99E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C88A52B-BDB8-4C7F-A670-ABFD9DD11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254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47BE77-C8BC-4DE6-BF23-4B5495169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1BE0795-CEE5-4B36-966D-69391CBE9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624269C-0378-49E1-87F2-04BD99A53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68ACF072-9414-4F1E-BA5D-5A29674842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C12F2E9B-CDB0-4B13-8CAD-3C640E2DE8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86035F36-09C1-4483-9343-9E06BD23D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8A8-291B-4190-9F60-36CF120EE0F0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921249D-C4C6-44F6-887A-1CDAC26F6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31B11905-B6FE-41B1-BA79-18A89A639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2550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7D39AE-84AC-4B11-A3A6-D4F7D8EC7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EC3EAFE-58C5-4BCD-9769-A68954DBC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58456-90BB-48CB-BF21-DD6C67A40B9B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A14F828-47CD-40FF-B594-D550DC6F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33B96A05-1D3C-4030-A328-FDD160F1F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890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A4C29289-DA4C-4ED1-A8AE-BA436D87F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C512-3546-467B-8651-2B56ECDDC2C4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A6F134AE-7E1F-422C-AB9A-F8B553770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05C5F99-C0F7-4885-B707-28C88675B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282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76D0A9A-F9BC-4EB5-9594-44C552EE6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6C6CA34-2DE3-4911-979D-04F7BE5D7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E9B7B38-6674-4C21-96AB-4D7A6DB84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1638A92-8C6B-48B8-BC97-79E0426FC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4B22C-83DF-4620-ADCA-4A0FA4B52181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7D2084E-48E1-436E-95C3-845888004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214F816-5DE8-4E3F-A122-6DADC58A0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2528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54E1BA-60BE-40B3-B816-B420CE164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11801AC7-7191-46DA-9A47-4FFF8C0A26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A84D234-5329-49F5-9F4A-FF3CBC5C4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C37A8FD-CC45-4B3F-A276-90F7B2619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4DA37-111D-4FB7-9033-73F3FD6B95CD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E241BD-CDE5-4648-AFCC-B015DB6F8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289FCB3-C426-437D-8A71-E90231C64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0584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34D5D9DF-F4B8-4CAC-A054-BD8E3B3B8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916B0F0-0751-49D6-A5A1-A08511C79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BD56B66-4141-4145-ABFF-311EC2B58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FA872-9F96-45AE-975B-97183C48D1EE}" type="datetime1">
              <a:rPr lang="zh-TW" altLang="en-US" smtClean="0"/>
              <a:t>2021/1/17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253D253-A34C-45D7-A374-A40ED5C819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965CC25-55CC-4706-AF89-6CEAC0AA88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7C7C0-FC24-4F6A-8FC8-147127BBA6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194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44194C1-9965-499D-A775-F236BE25FE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sz="4400" dirty="0"/>
              <a:t>Deep Supervised Cross-modal Retrieval</a:t>
            </a:r>
            <a:endParaRPr lang="zh-TW" altLang="en-US" sz="4400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0E6A08F-677C-4C10-B0A3-9CB237AD0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3933"/>
            <a:ext cx="9144000" cy="1655762"/>
          </a:xfrm>
        </p:spPr>
        <p:txBody>
          <a:bodyPr/>
          <a:lstStyle/>
          <a:p>
            <a:r>
              <a:rPr lang="en-US" altLang="zh-TW" dirty="0" err="1"/>
              <a:t>Liangli</a:t>
            </a:r>
            <a:r>
              <a:rPr lang="en-US" altLang="zh-TW" dirty="0"/>
              <a:t> Zhen, Peng Hu, Xu Wang, </a:t>
            </a:r>
            <a:r>
              <a:rPr lang="en-US" altLang="zh-TW" dirty="0" err="1"/>
              <a:t>Dezhong</a:t>
            </a:r>
            <a:r>
              <a:rPr lang="en-US" altLang="zh-TW" dirty="0"/>
              <a:t> Peng</a:t>
            </a:r>
          </a:p>
          <a:p>
            <a:endParaRPr lang="zh-TW" altLang="en-US" sz="2000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8B292F2-5173-40DE-97FA-8EF32E2C693D}"/>
              </a:ext>
            </a:extLst>
          </p:cNvPr>
          <p:cNvSpPr txBox="1"/>
          <p:nvPr/>
        </p:nvSpPr>
        <p:spPr>
          <a:xfrm>
            <a:off x="4641114" y="3732282"/>
            <a:ext cx="29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CVPR 2019, pp. 10386-10395</a:t>
            </a:r>
            <a:endParaRPr lang="zh-TW" altLang="en-US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77DB8B9A-0FCF-4EF7-9365-412E137EAC83}"/>
              </a:ext>
            </a:extLst>
          </p:cNvPr>
          <p:cNvSpPr txBox="1"/>
          <p:nvPr/>
        </p:nvSpPr>
        <p:spPr>
          <a:xfrm>
            <a:off x="2671009" y="4797871"/>
            <a:ext cx="68499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2000" dirty="0"/>
              <a:t>Machine Intelligence Laboratory, College of Computer Science</a:t>
            </a:r>
          </a:p>
          <a:p>
            <a:pPr algn="ctr"/>
            <a:r>
              <a:rPr lang="en-US" altLang="zh-TW" sz="2000" dirty="0"/>
              <a:t>Sichuan University, Chengdu, 610065, China</a:t>
            </a:r>
            <a:endParaRPr lang="zh-TW" altLang="en-US" sz="2000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25B28E1-211E-4698-97FA-5BACE8C6A7F9}"/>
              </a:ext>
            </a:extLst>
          </p:cNvPr>
          <p:cNvSpPr txBox="1"/>
          <p:nvPr/>
        </p:nvSpPr>
        <p:spPr>
          <a:xfrm>
            <a:off x="10374984" y="6133835"/>
            <a:ext cx="1613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sz="1600" dirty="0">
                <a:solidFill>
                  <a:schemeClr val="bg1">
                    <a:lumMod val="65000"/>
                  </a:schemeClr>
                </a:solidFill>
              </a:rPr>
              <a:t>Ching-Ching Yang</a:t>
            </a:r>
          </a:p>
          <a:p>
            <a:pPr algn="r"/>
            <a:r>
              <a:rPr lang="en-US" altLang="zh-TW" sz="1600" dirty="0">
                <a:solidFill>
                  <a:schemeClr val="bg1">
                    <a:lumMod val="65000"/>
                  </a:schemeClr>
                </a:solidFill>
              </a:rPr>
              <a:t>2021/01/18</a:t>
            </a:r>
            <a:endParaRPr lang="zh-TW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76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382EB5-2CA7-47DD-AC28-E13751956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DSCMR framework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6B5AEEC-9868-4E36-9350-90D7E60D0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10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49C603CB-A706-44A9-BF01-55603A607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18432"/>
            <a:ext cx="10277475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76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382EB5-2CA7-47DD-AC28-E13751956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DSCMR framework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A32C5517-ECDF-4404-9EAC-413F809B37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93977"/>
                <a:ext cx="10515600" cy="4351338"/>
              </a:xfrm>
            </p:spPr>
            <p:txBody>
              <a:bodyPr/>
              <a:lstStyle/>
              <a:p>
                <a:pPr>
                  <a:spcBef>
                    <a:spcPts val="1200"/>
                  </a:spcBef>
                </a:pPr>
                <a:r>
                  <a:rPr lang="en-US" altLang="zh-TW" dirty="0"/>
                  <a:t>Image modality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altLang="zh-TW" b="1" dirty="0"/>
                  <a:t>VGG-19</a:t>
                </a:r>
                <a:r>
                  <a:rPr lang="en-US" altLang="zh-TW" dirty="0"/>
                  <a:t> which is pre-trained on the ImageNet</a:t>
                </a:r>
              </a:p>
              <a:p>
                <a:pPr lvl="1">
                  <a:spcBef>
                    <a:spcPts val="12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zh-TW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bSup>
                  </m:oMath>
                </a14:m>
                <a:r>
                  <a:rPr lang="en-US" altLang="zh-TW" dirty="0"/>
                  <a:t>: a 4096-dim feature vector generated from fc7 layer as the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original high-level semantic representation for image.</a:t>
                </a:r>
              </a:p>
              <a:p>
                <a:pPr lvl="1"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1" i="0">
                            <a:latin typeface="Cambria Math" panose="02040503050406030204" pitchFamily="18" charset="0"/>
                          </a:rPr>
                          <m:t>𝐮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TW" altLang="en-US" dirty="0"/>
                  <a:t> </a:t>
                </a:r>
                <a:r>
                  <a:rPr lang="en-US" altLang="zh-TW" dirty="0"/>
                  <a:t>: the common representation for each image generated after several fully-connected layers.</a:t>
                </a:r>
                <a:endParaRPr lang="zh-TW" altLang="en-US" dirty="0"/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A32C5517-ECDF-4404-9EAC-413F809B37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93977"/>
                <a:ext cx="10515600" cy="4351338"/>
              </a:xfrm>
              <a:blipFill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6B5AEEC-9868-4E36-9350-90D7E60D0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11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4D606211-65AB-44AC-912C-8EFCD6E5E4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r="16700" b="43164"/>
          <a:stretch/>
        </p:blipFill>
        <p:spPr>
          <a:xfrm>
            <a:off x="2121408" y="4426022"/>
            <a:ext cx="7181088" cy="21942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語音泡泡: 橢圓形 9">
                <a:extLst>
                  <a:ext uri="{FF2B5EF4-FFF2-40B4-BE49-F238E27FC236}">
                    <a16:creationId xmlns:a16="http://schemas.microsoft.com/office/drawing/2014/main" id="{53053E2E-0CDF-4231-8B74-4A3DFB79164F}"/>
                  </a:ext>
                </a:extLst>
              </p:cNvPr>
              <p:cNvSpPr/>
              <p:nvPr/>
            </p:nvSpPr>
            <p:spPr>
              <a:xfrm>
                <a:off x="4413504" y="4291085"/>
                <a:ext cx="621792" cy="610841"/>
              </a:xfrm>
              <a:prstGeom prst="wedgeEllipseCallout">
                <a:avLst>
                  <a:gd name="adj1" fmla="val 9146"/>
                  <a:gd name="adj2" fmla="val 84455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zh-TW" altLang="en-US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bSup>
                    </m:oMath>
                  </m:oMathPara>
                </a14:m>
                <a:endParaRPr lang="zh-TW" altLang="en-US" dirty="0"/>
              </a:p>
            </p:txBody>
          </p:sp>
        </mc:Choice>
        <mc:Fallback>
          <p:sp>
            <p:nvSpPr>
              <p:cNvPr id="10" name="語音泡泡: 橢圓形 9">
                <a:extLst>
                  <a:ext uri="{FF2B5EF4-FFF2-40B4-BE49-F238E27FC236}">
                    <a16:creationId xmlns:a16="http://schemas.microsoft.com/office/drawing/2014/main" id="{53053E2E-0CDF-4231-8B74-4A3DFB7916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3504" y="4291085"/>
                <a:ext cx="621792" cy="610841"/>
              </a:xfrm>
              <a:prstGeom prst="wedgeEllipseCallout">
                <a:avLst>
                  <a:gd name="adj1" fmla="val 9146"/>
                  <a:gd name="adj2" fmla="val 84455"/>
                </a:avLst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>
            <a:extLst>
              <a:ext uri="{FF2B5EF4-FFF2-40B4-BE49-F238E27FC236}">
                <a16:creationId xmlns:a16="http://schemas.microsoft.com/office/drawing/2014/main" id="{A20CDF03-4FA7-4B79-B980-3C4898188668}"/>
              </a:ext>
            </a:extLst>
          </p:cNvPr>
          <p:cNvSpPr/>
          <p:nvPr/>
        </p:nvSpPr>
        <p:spPr>
          <a:xfrm>
            <a:off x="6998208" y="4281733"/>
            <a:ext cx="2512281" cy="2439742"/>
          </a:xfrm>
          <a:prstGeom prst="rect">
            <a:avLst/>
          </a:prstGeom>
          <a:solidFill>
            <a:srgbClr val="FFFFF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語音泡泡: 橢圓形 10">
                <a:extLst>
                  <a:ext uri="{FF2B5EF4-FFF2-40B4-BE49-F238E27FC236}">
                    <a16:creationId xmlns:a16="http://schemas.microsoft.com/office/drawing/2014/main" id="{9B5DC23F-72A2-4A28-BF33-4830E935FDBF}"/>
                  </a:ext>
                </a:extLst>
              </p:cNvPr>
              <p:cNvSpPr/>
              <p:nvPr/>
            </p:nvSpPr>
            <p:spPr>
              <a:xfrm>
                <a:off x="6705600" y="4291085"/>
                <a:ext cx="621792" cy="610841"/>
              </a:xfrm>
              <a:prstGeom prst="wedgeEllipseCallout">
                <a:avLst>
                  <a:gd name="adj1" fmla="val -32030"/>
                  <a:gd name="adj2" fmla="val 88447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b="1">
                              <a:latin typeface="Cambria Math" panose="02040503050406030204" pitchFamily="18" charset="0"/>
                            </a:rPr>
                            <m:t>𝐮</m:t>
                          </m:r>
                        </m:e>
                        <m:sub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TW" altLang="en-US" dirty="0"/>
              </a:p>
            </p:txBody>
          </p:sp>
        </mc:Choice>
        <mc:Fallback>
          <p:sp>
            <p:nvSpPr>
              <p:cNvPr id="11" name="語音泡泡: 橢圓形 10">
                <a:extLst>
                  <a:ext uri="{FF2B5EF4-FFF2-40B4-BE49-F238E27FC236}">
                    <a16:creationId xmlns:a16="http://schemas.microsoft.com/office/drawing/2014/main" id="{9B5DC23F-72A2-4A28-BF33-4830E935FD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4291085"/>
                <a:ext cx="621792" cy="610841"/>
              </a:xfrm>
              <a:prstGeom prst="wedgeEllipseCallout">
                <a:avLst>
                  <a:gd name="adj1" fmla="val -32030"/>
                  <a:gd name="adj2" fmla="val 88447"/>
                </a:avLst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0073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4D606211-65AB-44AC-912C-8EFCD6E5E4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207" r="16700" b="-472"/>
          <a:stretch/>
        </p:blipFill>
        <p:spPr>
          <a:xfrm>
            <a:off x="2505456" y="4472051"/>
            <a:ext cx="7181088" cy="2249424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CF382EB5-2CA7-47DD-AC28-E13751956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DSCMR framework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A32C5517-ECDF-4404-9EAC-413F809B37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93977"/>
                <a:ext cx="10515600" cy="4351338"/>
              </a:xfrm>
            </p:spPr>
            <p:txBody>
              <a:bodyPr/>
              <a:lstStyle/>
              <a:p>
                <a:pPr>
                  <a:spcBef>
                    <a:spcPts val="1200"/>
                  </a:spcBef>
                </a:pPr>
                <a:r>
                  <a:rPr lang="en-US" altLang="zh-TW" dirty="0"/>
                  <a:t>Text modality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altLang="zh-TW" b="1" dirty="0"/>
                  <a:t>Word2Vec</a:t>
                </a:r>
                <a:r>
                  <a:rPr lang="en-US" altLang="zh-TW" dirty="0"/>
                  <a:t> which is pre-trained on billions of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words in Google News.</a:t>
                </a:r>
              </a:p>
              <a:p>
                <a:pPr lvl="2">
                  <a:spcBef>
                    <a:spcPts val="1200"/>
                  </a:spcBef>
                </a:pPr>
                <a:r>
                  <a:rPr lang="en-US" altLang="zh-TW" dirty="0"/>
                  <a:t>each text can be represented as a matrix with each column as a k-dim feature vector </a:t>
                </a:r>
              </a:p>
              <a:p>
                <a:pPr lvl="1">
                  <a:spcBef>
                    <a:spcPts val="12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zh-TW" alt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bSup>
                  </m:oMath>
                </a14:m>
                <a:r>
                  <a:rPr lang="en-US" altLang="zh-TW" dirty="0"/>
                  <a:t>: a k-dim feature vector generated by sentence CNN[37] as the</a:t>
                </a:r>
                <a:r>
                  <a:rPr lang="zh-TW" altLang="en-US" dirty="0"/>
                  <a:t> </a:t>
                </a:r>
                <a:r>
                  <a:rPr lang="en-US" altLang="zh-TW" dirty="0"/>
                  <a:t>original high-level semantic representation for image.</a:t>
                </a:r>
              </a:p>
              <a:p>
                <a:pPr lvl="1"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1" i="0" smtClean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TW" altLang="en-US" dirty="0"/>
                  <a:t> </a:t>
                </a:r>
                <a:r>
                  <a:rPr lang="en-US" altLang="zh-TW" dirty="0"/>
                  <a:t>: the common representation for text generated after several fully-connected layers.</a:t>
                </a:r>
                <a:endParaRPr lang="zh-TW" altLang="en-US" dirty="0"/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A32C5517-ECDF-4404-9EAC-413F809B37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93977"/>
                <a:ext cx="10515600" cy="4351338"/>
              </a:xfrm>
              <a:blipFill>
                <a:blip r:embed="rId4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6B5AEEC-9868-4E36-9350-90D7E60D0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12</a:t>
            </a:fld>
            <a:endParaRPr lang="zh-TW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語音泡泡: 橢圓形 9">
                <a:extLst>
                  <a:ext uri="{FF2B5EF4-FFF2-40B4-BE49-F238E27FC236}">
                    <a16:creationId xmlns:a16="http://schemas.microsoft.com/office/drawing/2014/main" id="{53053E2E-0CDF-4231-8B74-4A3DFB79164F}"/>
                  </a:ext>
                </a:extLst>
              </p:cNvPr>
              <p:cNvSpPr/>
              <p:nvPr/>
            </p:nvSpPr>
            <p:spPr>
              <a:xfrm>
                <a:off x="4727448" y="4617651"/>
                <a:ext cx="621792" cy="610841"/>
              </a:xfrm>
              <a:prstGeom prst="wedgeEllipseCallout">
                <a:avLst>
                  <a:gd name="adj1" fmla="val 9146"/>
                  <a:gd name="adj2" fmla="val 84455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zh-TW" alt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sup>
                      </m:sSubSup>
                    </m:oMath>
                  </m:oMathPara>
                </a14:m>
                <a:endParaRPr lang="zh-TW" altLang="en-US" dirty="0"/>
              </a:p>
            </p:txBody>
          </p:sp>
        </mc:Choice>
        <mc:Fallback>
          <p:sp>
            <p:nvSpPr>
              <p:cNvPr id="10" name="語音泡泡: 橢圓形 9">
                <a:extLst>
                  <a:ext uri="{FF2B5EF4-FFF2-40B4-BE49-F238E27FC236}">
                    <a16:creationId xmlns:a16="http://schemas.microsoft.com/office/drawing/2014/main" id="{53053E2E-0CDF-4231-8B74-4A3DFB7916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448" y="4617651"/>
                <a:ext cx="621792" cy="610841"/>
              </a:xfrm>
              <a:prstGeom prst="wedgeEllipseCallout">
                <a:avLst>
                  <a:gd name="adj1" fmla="val 9146"/>
                  <a:gd name="adj2" fmla="val 84455"/>
                </a:avLst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字方塊 8">
            <a:extLst>
              <a:ext uri="{FF2B5EF4-FFF2-40B4-BE49-F238E27FC236}">
                <a16:creationId xmlns:a16="http://schemas.microsoft.com/office/drawing/2014/main" id="{32B323A8-37F0-4EB6-A0FE-81A0385D3605}"/>
              </a:ext>
            </a:extLst>
          </p:cNvPr>
          <p:cNvSpPr txBox="1"/>
          <p:nvPr/>
        </p:nvSpPr>
        <p:spPr>
          <a:xfrm>
            <a:off x="6054300" y="543353"/>
            <a:ext cx="6096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400" dirty="0">
                <a:solidFill>
                  <a:schemeClr val="bg1">
                    <a:lumMod val="65000"/>
                  </a:schemeClr>
                </a:solidFill>
              </a:rPr>
              <a:t>[37] K. Y. “Convolutional neural networks for sentence classification.”</a:t>
            </a:r>
            <a:r>
              <a:rPr lang="en-US" altLang="zh-TW" sz="1400" i="1" dirty="0">
                <a:solidFill>
                  <a:schemeClr val="bg1">
                    <a:lumMod val="65000"/>
                  </a:schemeClr>
                </a:solidFill>
              </a:rPr>
              <a:t> In Proceedings of the 2014 Conference on Empirical Methods in Natural Language Processing, pages 1746–1751, 2014.</a:t>
            </a:r>
            <a:endParaRPr lang="zh-TW" altLang="en-US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C59BF84-419A-4511-8340-29B65007267F}"/>
              </a:ext>
            </a:extLst>
          </p:cNvPr>
          <p:cNvSpPr/>
          <p:nvPr/>
        </p:nvSpPr>
        <p:spPr>
          <a:xfrm>
            <a:off x="7376160" y="4340352"/>
            <a:ext cx="2575560" cy="2439742"/>
          </a:xfrm>
          <a:prstGeom prst="rect">
            <a:avLst/>
          </a:prstGeom>
          <a:solidFill>
            <a:srgbClr val="FFFFF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語音泡泡: 橢圓形 10">
                <a:extLst>
                  <a:ext uri="{FF2B5EF4-FFF2-40B4-BE49-F238E27FC236}">
                    <a16:creationId xmlns:a16="http://schemas.microsoft.com/office/drawing/2014/main" id="{9B5DC23F-72A2-4A28-BF33-4830E935FDBF}"/>
                  </a:ext>
                </a:extLst>
              </p:cNvPr>
              <p:cNvSpPr/>
              <p:nvPr/>
            </p:nvSpPr>
            <p:spPr>
              <a:xfrm>
                <a:off x="7107936" y="4827533"/>
                <a:ext cx="621792" cy="610841"/>
              </a:xfrm>
              <a:prstGeom prst="wedgeEllipseCallout">
                <a:avLst>
                  <a:gd name="adj1" fmla="val -37913"/>
                  <a:gd name="adj2" fmla="val 68487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b="1" i="0" smtClean="0"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en-US" altLang="zh-TW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TW" altLang="en-US" dirty="0"/>
              </a:p>
            </p:txBody>
          </p:sp>
        </mc:Choice>
        <mc:Fallback>
          <p:sp>
            <p:nvSpPr>
              <p:cNvPr id="11" name="語音泡泡: 橢圓形 10">
                <a:extLst>
                  <a:ext uri="{FF2B5EF4-FFF2-40B4-BE49-F238E27FC236}">
                    <a16:creationId xmlns:a16="http://schemas.microsoft.com/office/drawing/2014/main" id="{9B5DC23F-72A2-4A28-BF33-4830E935FD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936" y="4827533"/>
                <a:ext cx="621792" cy="610841"/>
              </a:xfrm>
              <a:prstGeom prst="wedgeEllipseCallout">
                <a:avLst>
                  <a:gd name="adj1" fmla="val -37913"/>
                  <a:gd name="adj2" fmla="val 68487"/>
                </a:avLst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圖片 13">
            <a:extLst>
              <a:ext uri="{FF2B5EF4-FFF2-40B4-BE49-F238E27FC236}">
                <a16:creationId xmlns:a16="http://schemas.microsoft.com/office/drawing/2014/main" id="{315E632F-1964-4B1C-93F9-E41237BFF8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7792" y="47453"/>
            <a:ext cx="4277868" cy="209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5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382EB5-2CA7-47DD-AC28-E13751956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DSCMR framework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32C5517-ECDF-4404-9EAC-413F809B3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169"/>
            <a:ext cx="10515600" cy="4351338"/>
          </a:xfrm>
        </p:spPr>
        <p:txBody>
          <a:bodyPr/>
          <a:lstStyle/>
          <a:p>
            <a:r>
              <a:rPr lang="en-US" altLang="zh-TW" dirty="0"/>
              <a:t>A linear classifier with the parameter matrix </a:t>
            </a:r>
            <a:r>
              <a:rPr lang="en-US" altLang="zh-TW" b="1" dirty="0"/>
              <a:t>P</a:t>
            </a:r>
            <a:r>
              <a:rPr lang="en-US" altLang="zh-TW" dirty="0"/>
              <a:t> </a:t>
            </a:r>
          </a:p>
          <a:p>
            <a:pPr lvl="1"/>
            <a:r>
              <a:rPr lang="en-US" altLang="zh-TW" dirty="0"/>
              <a:t>learning discriminative features by exploiting the label information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6B5AEEC-9868-4E36-9350-90D7E60D0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13</a:t>
            </a:fld>
            <a:endParaRPr lang="zh-TW" altLang="en-US"/>
          </a:p>
        </p:txBody>
      </p:sp>
      <p:grpSp>
        <p:nvGrpSpPr>
          <p:cNvPr id="7" name="群組 6">
            <a:extLst>
              <a:ext uri="{FF2B5EF4-FFF2-40B4-BE49-F238E27FC236}">
                <a16:creationId xmlns:a16="http://schemas.microsoft.com/office/drawing/2014/main" id="{A56DA7B8-DB25-40EC-9122-D00E24AA087C}"/>
              </a:ext>
            </a:extLst>
          </p:cNvPr>
          <p:cNvGrpSpPr/>
          <p:nvPr/>
        </p:nvGrpSpPr>
        <p:grpSpPr>
          <a:xfrm>
            <a:off x="2109216" y="2633789"/>
            <a:ext cx="7973568" cy="3905123"/>
            <a:chOff x="2194560" y="2816352"/>
            <a:chExt cx="7973568" cy="3905123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4D606211-65AB-44AC-912C-8EFCD6E5E4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40" r="1284" b="-416"/>
            <a:stretch/>
          </p:blipFill>
          <p:spPr>
            <a:xfrm>
              <a:off x="2292096" y="2986924"/>
              <a:ext cx="7876032" cy="3582786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0061C774-DCD1-4040-90D9-B4C7A17962C3}"/>
                </a:ext>
              </a:extLst>
            </p:cNvPr>
            <p:cNvSpPr/>
            <p:nvPr/>
          </p:nvSpPr>
          <p:spPr>
            <a:xfrm>
              <a:off x="2194560" y="2816352"/>
              <a:ext cx="4608576" cy="3905123"/>
            </a:xfrm>
            <a:prstGeom prst="rect">
              <a:avLst/>
            </a:prstGeom>
            <a:solidFill>
              <a:srgbClr val="FFFFFF">
                <a:alpha val="7411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26838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2BF61A-A05D-4F22-AEF8-1D8FEE953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Objective function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BC5655A-0F9E-4556-B2D6-533BE23AA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7401"/>
            <a:ext cx="11007300" cy="51031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/>
              <a:t>GOAL: to learn a common space that</a:t>
            </a:r>
          </a:p>
          <a:p>
            <a:pPr lvl="1">
              <a:lnSpc>
                <a:spcPct val="150000"/>
              </a:lnSpc>
            </a:pPr>
            <a:r>
              <a:rPr lang="en-US" altLang="zh-TW" sz="2000" dirty="0"/>
              <a:t>the samples from the </a:t>
            </a:r>
            <a:r>
              <a:rPr lang="en-US" altLang="zh-TW" sz="2000" b="1" dirty="0"/>
              <a:t>same</a:t>
            </a:r>
            <a:r>
              <a:rPr lang="en-US" altLang="zh-TW" sz="2000" dirty="0"/>
              <a:t> semantic category should be </a:t>
            </a:r>
            <a:r>
              <a:rPr lang="en-US" altLang="zh-TW" sz="2000" b="1" dirty="0"/>
              <a:t>similar</a:t>
            </a:r>
          </a:p>
          <a:p>
            <a:pPr lvl="1">
              <a:lnSpc>
                <a:spcPct val="150000"/>
              </a:lnSpc>
            </a:pPr>
            <a:r>
              <a:rPr lang="en-US" altLang="zh-TW" sz="2000" dirty="0"/>
              <a:t>the samples from </a:t>
            </a:r>
            <a:r>
              <a:rPr lang="en-US" altLang="zh-TW" sz="2000" b="1" dirty="0"/>
              <a:t>different</a:t>
            </a:r>
            <a:r>
              <a:rPr lang="en-US" altLang="zh-TW" sz="2000" dirty="0"/>
              <a:t> semantic categories should be </a:t>
            </a:r>
            <a:r>
              <a:rPr lang="en-US" altLang="zh-TW" sz="2000" b="1" dirty="0"/>
              <a:t>dissimilar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zh-TW" sz="2000" dirty="0"/>
              <a:t>even though these data may come from different modalities.</a:t>
            </a:r>
          </a:p>
          <a:p>
            <a:pPr>
              <a:lnSpc>
                <a:spcPct val="150000"/>
              </a:lnSpc>
            </a:pPr>
            <a:r>
              <a:rPr lang="en-US" altLang="zh-TW" sz="2400" dirty="0"/>
              <a:t>TODO:</a:t>
            </a:r>
          </a:p>
          <a:p>
            <a:pPr lvl="1">
              <a:lnSpc>
                <a:spcPct val="150000"/>
              </a:lnSpc>
            </a:pPr>
            <a:r>
              <a:rPr lang="en-US" altLang="zh-TW" sz="2000" dirty="0"/>
              <a:t>minimize the </a:t>
            </a:r>
            <a:r>
              <a:rPr lang="en-US" altLang="zh-TW" sz="2000" b="1" dirty="0"/>
              <a:t>discrimination loss</a:t>
            </a:r>
            <a:r>
              <a:rPr lang="en-US" altLang="zh-TW" sz="2000" dirty="0"/>
              <a:t> in both </a:t>
            </a:r>
            <a:r>
              <a:rPr lang="en-US" altLang="zh-TW" sz="2000" u="sng" dirty="0"/>
              <a:t>the label space </a:t>
            </a:r>
            <a:r>
              <a:rPr lang="en-US" altLang="zh-TW" sz="2000" dirty="0"/>
              <a:t>and </a:t>
            </a:r>
            <a:r>
              <a:rPr lang="en-US" altLang="zh-TW" sz="2000" u="sng" dirty="0"/>
              <a:t>the common representation space</a:t>
            </a:r>
            <a:br>
              <a:rPr lang="en-US" altLang="zh-TW" sz="2000" dirty="0"/>
            </a:br>
            <a:r>
              <a:rPr lang="en-US" altLang="zh-TW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zh-TW" altLang="en-US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learn discriminative features of the multimedia data (L1, L2)</a:t>
            </a:r>
            <a:endParaRPr lang="en-US" altLang="zh-TW" sz="2000" dirty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zh-TW" sz="2000" dirty="0"/>
              <a:t>minimize the </a:t>
            </a:r>
            <a:r>
              <a:rPr lang="en-US" altLang="zh-TW" sz="2000" b="1" dirty="0"/>
              <a:t>distance between the representations</a:t>
            </a:r>
            <a:r>
              <a:rPr lang="en-US" altLang="zh-TW" sz="2000" dirty="0"/>
              <a:t> of each image-text pair</a:t>
            </a:r>
            <a:br>
              <a:rPr lang="en-US" altLang="zh-TW" sz="2000" dirty="0"/>
            </a:br>
            <a:r>
              <a:rPr lang="en-US" altLang="zh-TW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zh-TW" altLang="en-US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reduce the cross-modal discrepancy (L3)</a:t>
            </a:r>
            <a:endParaRPr lang="zh-TW" altLang="en-US" sz="20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C456C65-108E-4052-98C6-2EEBC9869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3850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50E121A-478C-4879-9502-928AF099C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Objective function (L1)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D3A3B135-B877-4060-AAD9-009A5794E6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TW" dirty="0"/>
                  <a:t>Using a </a:t>
                </a:r>
                <a:r>
                  <a:rPr lang="en-US" altLang="zh-TW" b="1" dirty="0"/>
                  <a:t>linear classifier </a:t>
                </a:r>
                <a:r>
                  <a:rPr lang="en-US" altLang="zh-TW" dirty="0"/>
                  <a:t>to predict the semantic labels of the samples projected in the common representation space</a:t>
                </a:r>
              </a:p>
              <a:p>
                <a:pPr lvl="1"/>
                <a:r>
                  <a:rPr lang="en-US" altLang="zh-TW" dirty="0"/>
                  <a:t>It is connected on the top of modal networks</a:t>
                </a:r>
              </a:p>
              <a:p>
                <a:pPr lvl="1"/>
                <a:r>
                  <a:rPr lang="en-US" altLang="zh-TW" dirty="0"/>
                  <a:t>taking the representations of the training data in the common space and generates a predicted label of c-dim vector for each sample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altLang="zh-TW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altLang="zh-TW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ad>
                      <m:radPr>
                        <m:degHide m:val="on"/>
                        <m:ctrlPr>
                          <a:rPr lang="en-US" altLang="zh-TW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ctrlPr>
                              <a:rPr lang="en-US" altLang="zh-TW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p>
                          <m:e>
                            <m:nary>
                              <m:naryPr>
                                <m:chr m:val="∑"/>
                                <m:ctrlPr>
                                  <a:rPr lang="en-US" altLang="zh-TW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en-US" altLang="zh-TW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zh-TW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zh-TW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zh-TW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zh-TW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TW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e>
                        </m:nary>
                      </m:e>
                    </m:rad>
                    <m:r>
                      <a:rPr lang="en-US" altLang="zh-TW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dirty="0"/>
                  <a:t> :  </a:t>
                </a:r>
                <a:r>
                  <a:rPr lang="en-US" altLang="zh-TW" dirty="0" err="1"/>
                  <a:t>Frobenius</a:t>
                </a:r>
                <a:r>
                  <a:rPr lang="en-US" altLang="zh-TW" dirty="0"/>
                  <a:t> norm</a:t>
                </a:r>
              </a:p>
              <a:p>
                <a:pPr lvl="1"/>
                <a:r>
                  <a:rPr lang="en-US" altLang="zh-TW" b="1" dirty="0"/>
                  <a:t>P </a:t>
                </a:r>
                <a:r>
                  <a:rPr lang="en-US" altLang="zh-TW" dirty="0"/>
                  <a:t>: the projection matrix of the linear classifier</a:t>
                </a:r>
                <a:endParaRPr lang="zh-TW" altLang="en-US" dirty="0"/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D3A3B135-B877-4060-AAD9-009A5794E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 r="-5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8251EA3-CFC0-4FD0-A031-EE9E39426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15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A85B74A3-64AA-4AA2-8C50-FB015AEB1E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53" y="5117085"/>
            <a:ext cx="5839093" cy="76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89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>
            <a:extLst>
              <a:ext uri="{FF2B5EF4-FFF2-40B4-BE49-F238E27FC236}">
                <a16:creationId xmlns:a16="http://schemas.microsoft.com/office/drawing/2014/main" id="{5A386579-E7E2-4356-A7D4-596EEA73E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352" y="2523459"/>
            <a:ext cx="5454648" cy="375904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50E121A-478C-4879-9502-928AF099C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Objective function (L2)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D3A3B135-B877-4060-AAD9-009A5794E6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18417"/>
                <a:ext cx="10293096" cy="4351338"/>
              </a:xfrm>
            </p:spPr>
            <p:txBody>
              <a:bodyPr/>
              <a:lstStyle/>
              <a:p>
                <a:r>
                  <a:rPr lang="en-US" altLang="zh-TW" dirty="0"/>
                  <a:t>The discrimination loss of all samples from both modalities in the common representation space: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altLang="zh-TW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TW" sz="1800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18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altLang="zh-TW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TW" sz="1800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18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altLang="zh-TW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TW" sz="1800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1800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zh-TW" altLang="en-US" sz="1800" i="1" smtClean="0">
                            <a:latin typeface="Cambria Math" panose="02040503050406030204" pitchFamily="18" charset="0"/>
                          </a:rPr>
                          <m:t>𝛼𝛼</m:t>
                        </m:r>
                      </m:sup>
                    </m:sSubSup>
                    <m:r>
                      <a:rPr lang="en-US" altLang="zh-TW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1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altLang="zh-TW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TW" sz="1800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zh-TW" altLang="en-US" sz="1800" i="1" smtClean="0">
                            <a:latin typeface="Cambria Math" panose="02040503050406030204" pitchFamily="18" charset="0"/>
                          </a:rPr>
                          <m:t>𝛽𝛽</m:t>
                        </m:r>
                      </m:sup>
                    </m:sSubSup>
                    <m:r>
                      <a:rPr lang="en-US" altLang="zh-TW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1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altLang="zh-TW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TW" sz="180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1800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⋅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sz="1800" dirty="0"/>
                  <a:t> : compute the similarity between two input vectors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TW" sz="1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zh-TW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⋅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TW" sz="1800" dirty="0"/>
                  <a:t> : value is 1 if the two elements are the representations </a:t>
                </a:r>
                <a:br>
                  <a:rPr lang="en-US" altLang="zh-TW" sz="1800" dirty="0"/>
                </a:br>
                <a:r>
                  <a:rPr lang="en-US" altLang="zh-TW" sz="1800" dirty="0"/>
                  <a:t>of </a:t>
                </a:r>
                <a:r>
                  <a:rPr lang="en-US" altLang="zh-TW" sz="1800" b="1" dirty="0"/>
                  <a:t>intra-class</a:t>
                </a:r>
                <a:r>
                  <a:rPr lang="en-US" altLang="zh-TW" sz="1800" dirty="0"/>
                  <a:t> samples, otherwise is 0</a:t>
                </a:r>
              </a:p>
              <a:p>
                <a:pPr lvl="1"/>
                <a:endParaRPr lang="zh-TW" altLang="en-US" sz="1800" dirty="0"/>
              </a:p>
              <a:p>
                <a:pPr lvl="1"/>
                <a:endParaRPr lang="zh-TW" altLang="en-US" sz="1800" dirty="0"/>
              </a:p>
              <a:p>
                <a:pPr lvl="1"/>
                <a:endParaRPr lang="zh-TW" altLang="en-US" sz="2000" dirty="0"/>
              </a:p>
              <a:p>
                <a:pPr lvl="1"/>
                <a:endParaRPr lang="zh-TW" altLang="en-US" sz="2000" dirty="0"/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D3A3B135-B877-4060-AAD9-009A5794E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18417"/>
                <a:ext cx="10293096" cy="4351338"/>
              </a:xfrm>
              <a:blipFill>
                <a:blip r:embed="rId4"/>
                <a:stretch>
                  <a:fillRect l="-1066" t="-224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8251EA3-CFC0-4FD0-A031-EE9E39426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1191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A0CF7E-A0D0-438D-A31C-7FA83042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Objective function (L2)(Cont.)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BA34E1E9-92C6-48E7-91DE-597D2F70414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zh-TW" sz="2400" dirty="0"/>
                  <a:t>The first term of Eq (2) is the </a:t>
                </a:r>
                <a:r>
                  <a:rPr lang="en-US" altLang="zh-TW" sz="2400" b="1" dirty="0"/>
                  <a:t>negative log likelihood </a:t>
                </a:r>
                <a:r>
                  <a:rPr lang="en-US" altLang="zh-TW" sz="2400" dirty="0"/>
                  <a:t>of the inter-modal sample similarities with the likelihood function</a:t>
                </a:r>
                <a:r>
                  <a:rPr lang="zh-TW" altLang="en-US" sz="2400" dirty="0"/>
                  <a:t> </a:t>
                </a:r>
                <a:r>
                  <a:rPr lang="en-US" altLang="zh-TW" sz="2400" dirty="0"/>
                  <a:t>:</a:t>
                </a:r>
                <a:br>
                  <a:rPr lang="en-US" altLang="zh-TW" sz="2400" dirty="0"/>
                </a:br>
                <a:br>
                  <a:rPr lang="en-US" altLang="zh-TW" sz="2400" dirty="0"/>
                </a:br>
                <a:br>
                  <a:rPr lang="en-US" altLang="zh-TW" sz="2400" dirty="0"/>
                </a:br>
                <a:br>
                  <a:rPr lang="en-US" altLang="zh-TW" sz="2400" dirty="0"/>
                </a:br>
                <a:br>
                  <a:rPr lang="en-US" altLang="zh-TW" sz="2400" dirty="0"/>
                </a:br>
                <a:br>
                  <a:rPr lang="en-US" altLang="zh-TW" sz="2400" dirty="0"/>
                </a:br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→</a:t>
                </a:r>
                <a:r>
                  <a:rPr lang="zh-TW" altLang="en-US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minimizing this negative log likelihood function</a:t>
                </a:r>
                <a:r>
                  <a:rPr lang="zh-TW" altLang="en-US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is equivalent to maximizing the likelihood.</a:t>
                </a:r>
                <a:b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→ cosine similarity</a:t>
                </a:r>
                <a:r>
                  <a:rPr lang="zh-TW" altLang="en-US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2000" b="0" i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altLang="zh-TW" sz="20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altLang="zh-TW" sz="20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0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20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20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TW" sz="20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zh-TW" altLang="en-US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TW" altLang="en-US" sz="2000" i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TW" sz="200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TW" sz="20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TW" sz="20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1|</m:t>
                    </m:r>
                    <m:sSub>
                      <m:sSubPr>
                        <m:ctrlPr>
                          <a:rPr lang="en-US" altLang="zh-TW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0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20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TW" sz="200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br>
                  <a:rPr lang="en-US" altLang="zh-TW" sz="18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zh-TW" altLang="en-US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which implies that should</a:t>
                </a:r>
                <a:r>
                  <a:rPr lang="zh-TW" altLang="en-US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TW" sz="20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 classified as similar, and vice versa.</a:t>
                </a:r>
              </a:p>
              <a:p>
                <a:r>
                  <a:rPr lang="en-US" altLang="zh-TW" sz="2400" dirty="0"/>
                  <a:t>And the second and the third terms measure the similarities of the image samples and the text samples, respectively.</a:t>
                </a:r>
                <a:endParaRPr lang="zh-TW" altLang="en-US" sz="2400" dirty="0"/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BA34E1E9-92C6-48E7-91DE-597D2F7041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12" t="-196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FC5C1B2-67C8-47BB-A841-566CF1A2E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17</a:t>
            </a:fld>
            <a:endParaRPr lang="zh-TW" altLang="en-US"/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6F1BF0AD-35E6-4398-A2A2-472BE4CA4C43}"/>
              </a:ext>
            </a:extLst>
          </p:cNvPr>
          <p:cNvGrpSpPr/>
          <p:nvPr/>
        </p:nvGrpSpPr>
        <p:grpSpPr>
          <a:xfrm>
            <a:off x="3048000" y="2691544"/>
            <a:ext cx="6096000" cy="1309750"/>
            <a:chOff x="3006300" y="2830258"/>
            <a:chExt cx="6096000" cy="1309750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A37965E2-5E7A-4080-A544-04F2E852D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6300" y="2830258"/>
              <a:ext cx="6096000" cy="904875"/>
            </a:xfrm>
            <a:prstGeom prst="rect">
              <a:avLst/>
            </a:prstGeom>
          </p:spPr>
        </p:pic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3F0FCCB1-AEAA-47EB-83BD-E656755A6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25533" y="3673283"/>
              <a:ext cx="4429125" cy="4667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887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9AADE5-8B34-41CB-A26C-6120B22FD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Objective function (L3)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FA664E6-D5C1-49A8-B8F2-78A7389AD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To eliminate the cross-modal discrepancy, here propose to minimize the distance between the representations of all image-text pairs, named </a:t>
            </a:r>
            <a:r>
              <a:rPr lang="en-US" altLang="zh-TW" b="1" dirty="0"/>
              <a:t>modality invariance loss </a:t>
            </a:r>
            <a:r>
              <a:rPr lang="en-US" altLang="zh-TW" dirty="0"/>
              <a:t>: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AD8B6CC-D5A7-435B-B9E9-02A1E8DAB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18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3B45AAB7-6B20-40C3-8A07-F4194AFBE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737" y="3591719"/>
            <a:ext cx="420052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915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27B9F85-18C9-429B-97F5-73C81B5B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Objective function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083C766-DB65-4FDF-A90F-59E81E302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58791" cy="4351338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Combining Eq (1) (2) (4), we can obtain the objective function of the proposed DSCMR as:</a:t>
            </a:r>
            <a:br>
              <a:rPr lang="en-US" altLang="zh-TW" sz="2400" dirty="0"/>
            </a:br>
            <a:br>
              <a:rPr lang="en-US" altLang="zh-TW" sz="2400" dirty="0"/>
            </a:br>
            <a:br>
              <a:rPr lang="en-US" altLang="zh-TW" sz="2400" dirty="0"/>
            </a:br>
            <a:endParaRPr lang="zh-TW" altLang="en-US" sz="2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4F84DFC-A239-4BAE-BD25-0E944EA40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245" y="322770"/>
            <a:ext cx="4372707" cy="6524839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F980FAC6-4C31-4615-B84C-2782A2B70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726" y="2882279"/>
            <a:ext cx="4489738" cy="546721"/>
          </a:xfrm>
          <a:prstGeom prst="rect">
            <a:avLst/>
          </a:prstGeom>
        </p:spPr>
      </p:pic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C05989E-79AC-47B5-B229-F546FA51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19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0370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505EE4-9609-48D5-A43A-2C8105B9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168D54-32C4-49A6-B8FF-E9541C725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</a:p>
          <a:p>
            <a:r>
              <a:rPr lang="en-US" altLang="zh-TW" dirty="0"/>
              <a:t>Related Work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D2FD49E-CB7E-4CB7-B032-A462F223C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72479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505EE4-9609-48D5-A43A-2C8105B9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168D54-32C4-49A6-B8FF-E9541C725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Related Work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8761ACB-54B0-4836-8A27-8567E3306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1023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A4B7BE-6021-4D8D-8431-DB64F4CE8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F8BABA3-5B68-4BE7-944D-C906D3AB2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222" y="1381740"/>
            <a:ext cx="10515600" cy="5178857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Datasets</a:t>
            </a:r>
            <a:r>
              <a:rPr lang="zh-TW" altLang="en-US" sz="2400" dirty="0"/>
              <a:t> </a:t>
            </a:r>
            <a:r>
              <a:rPr lang="en-US" altLang="zh-TW" sz="2400" dirty="0"/>
              <a:t>and features:</a:t>
            </a:r>
          </a:p>
          <a:p>
            <a:pPr lvl="1"/>
            <a:r>
              <a:rPr lang="zh-TW" altLang="en-US" sz="2000" dirty="0"/>
              <a:t> </a:t>
            </a:r>
            <a:r>
              <a:rPr lang="en-US" altLang="zh-TW" sz="2000" dirty="0"/>
              <a:t>follow</a:t>
            </a:r>
            <a:r>
              <a:rPr lang="zh-TW" altLang="en-US" sz="2000" dirty="0"/>
              <a:t> </a:t>
            </a:r>
            <a:r>
              <a:rPr lang="en-US" altLang="zh-TW" sz="2000" dirty="0"/>
              <a:t>the</a:t>
            </a:r>
            <a:r>
              <a:rPr lang="zh-TW" altLang="en-US" sz="2000" dirty="0"/>
              <a:t> </a:t>
            </a:r>
            <a:r>
              <a:rPr lang="en-US" altLang="zh-TW" sz="2000" dirty="0"/>
              <a:t>dataset</a:t>
            </a:r>
            <a:r>
              <a:rPr lang="zh-TW" altLang="en-US" sz="2000" dirty="0"/>
              <a:t> </a:t>
            </a:r>
            <a:r>
              <a:rPr lang="en-US" altLang="zh-TW" sz="2000" dirty="0"/>
              <a:t>partition</a:t>
            </a:r>
            <a:r>
              <a:rPr lang="zh-TW" altLang="en-US" sz="2000" dirty="0"/>
              <a:t> </a:t>
            </a:r>
            <a:r>
              <a:rPr lang="en-US" altLang="zh-TW" sz="2000" dirty="0"/>
              <a:t>and</a:t>
            </a:r>
            <a:r>
              <a:rPr lang="zh-TW" altLang="en-US" sz="2000" dirty="0"/>
              <a:t> </a:t>
            </a:r>
            <a:r>
              <a:rPr lang="en-US" altLang="zh-TW" sz="2000" dirty="0"/>
              <a:t>feature exaction strategies from [22,25]</a:t>
            </a:r>
          </a:p>
          <a:p>
            <a:pPr lvl="1"/>
            <a:endParaRPr lang="en-US" altLang="zh-TW" sz="2000" dirty="0"/>
          </a:p>
          <a:p>
            <a:pPr lvl="1"/>
            <a:endParaRPr lang="en-US" altLang="zh-TW" sz="2000" dirty="0"/>
          </a:p>
          <a:p>
            <a:pPr lvl="1"/>
            <a:endParaRPr lang="en-US" altLang="zh-TW" sz="2000" dirty="0"/>
          </a:p>
          <a:p>
            <a:pPr lvl="1"/>
            <a:endParaRPr lang="en-US" altLang="zh-TW" sz="2000" dirty="0"/>
          </a:p>
          <a:p>
            <a:pPr lvl="1"/>
            <a:endParaRPr lang="en-US" altLang="zh-TW" sz="2000" dirty="0"/>
          </a:p>
          <a:p>
            <a:pPr lvl="1"/>
            <a:endParaRPr lang="en-US" altLang="zh-TW" sz="2000" dirty="0"/>
          </a:p>
          <a:p>
            <a:pPr lvl="1"/>
            <a:endParaRPr lang="en-US" altLang="zh-TW" sz="2000" dirty="0"/>
          </a:p>
          <a:p>
            <a:pPr marL="457200" lvl="1" indent="0">
              <a:buNone/>
            </a:pPr>
            <a:endParaRPr lang="en-US" altLang="zh-TW" sz="2000" dirty="0"/>
          </a:p>
          <a:p>
            <a:r>
              <a:rPr lang="en-US" altLang="zh-TW" sz="2400" dirty="0"/>
              <a:t>Evaluation metric</a:t>
            </a:r>
          </a:p>
          <a:p>
            <a:pPr lvl="1"/>
            <a:r>
              <a:rPr lang="en-US" altLang="zh-TW" sz="2000" dirty="0"/>
              <a:t>mean Average Precision (</a:t>
            </a:r>
            <a:r>
              <a:rPr lang="en-US" altLang="zh-TW" sz="2000" dirty="0" err="1"/>
              <a:t>mAP</a:t>
            </a:r>
            <a:r>
              <a:rPr lang="en-US" altLang="zh-TW" sz="2000" dirty="0"/>
              <a:t>)</a:t>
            </a:r>
          </a:p>
          <a:p>
            <a:pPr lvl="1"/>
            <a:r>
              <a:rPr lang="en-US" altLang="zh-TW" sz="2000" dirty="0"/>
              <a:t>2 cross-modal retrieval tasks:</a:t>
            </a:r>
          </a:p>
          <a:p>
            <a:pPr marL="1257300" lvl="2" indent="-342900">
              <a:buFont typeface="+mj-lt"/>
              <a:buAutoNum type="arabicParenR"/>
            </a:pPr>
            <a:r>
              <a:rPr lang="en-US" altLang="zh-TW" sz="1600" dirty="0"/>
              <a:t>Image2Text : retrieving text samples using image queries</a:t>
            </a:r>
          </a:p>
          <a:p>
            <a:pPr marL="1257300" lvl="2" indent="-342900">
              <a:buFont typeface="+mj-lt"/>
              <a:buAutoNum type="arabicParenR"/>
            </a:pPr>
            <a:r>
              <a:rPr lang="en-US" altLang="zh-TW" sz="1600" dirty="0"/>
              <a:t>Text2Image : retrieving images using text queries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1F638A27-BC67-4C3D-8688-C9DC3CF53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610" y="2151552"/>
            <a:ext cx="4447395" cy="2719163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32C9F47F-C1EF-4E75-8A92-99203B14C029}"/>
              </a:ext>
            </a:extLst>
          </p:cNvPr>
          <p:cNvSpPr txBox="1"/>
          <p:nvPr/>
        </p:nvSpPr>
        <p:spPr>
          <a:xfrm>
            <a:off x="5033639" y="89879"/>
            <a:ext cx="73151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solidFill>
                  <a:schemeClr val="bg1">
                    <a:lumMod val="65000"/>
                  </a:schemeClr>
                </a:solidFill>
              </a:rPr>
              <a:t>[22] Y. Peng, J. Qi, and Y. Yuan. “CM-GANs: Cross-modal generative adversarial networks for common representation learning.”</a:t>
            </a:r>
            <a:r>
              <a:rPr lang="en-US" altLang="zh-TW" sz="1200" i="1" dirty="0">
                <a:solidFill>
                  <a:schemeClr val="bg1">
                    <a:lumMod val="65000"/>
                  </a:schemeClr>
                </a:solidFill>
              </a:rPr>
              <a:t> ACM Transactions on Multimedia Computing, Communications, and Applications, 2018.</a:t>
            </a:r>
          </a:p>
          <a:p>
            <a:r>
              <a:rPr lang="en-US" altLang="zh-TW" sz="1200" dirty="0">
                <a:solidFill>
                  <a:schemeClr val="bg1">
                    <a:lumMod val="65000"/>
                  </a:schemeClr>
                </a:solidFill>
              </a:rPr>
              <a:t>[25] J. Qi and Y. Peng. “Cross-modal bidirectional translation via reinforcement learning.”</a:t>
            </a:r>
            <a:r>
              <a:rPr lang="en-US" altLang="zh-TW" sz="1200" i="1" dirty="0">
                <a:solidFill>
                  <a:schemeClr val="bg1">
                    <a:lumMod val="65000"/>
                  </a:schemeClr>
                </a:solidFill>
              </a:rPr>
              <a:t> In Proceedings of the Twenty-Seventh International Joint Conference on Artificial Intelligence, pages 2630–2636, July 2018.</a:t>
            </a:r>
            <a:endParaRPr lang="zh-TW" altLang="en-US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AF9FD19-52C7-4CD5-9E53-52920788F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86146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F8D807B-5838-49E2-B45C-2954D7C1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Comparison with State-of-the-art Methods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59A814E-E3F5-4487-9324-839B1D519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41" y="2182046"/>
            <a:ext cx="4936857" cy="301918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2A4E8213-A00F-483D-8DA9-A4EA6B6F1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679" y="2138745"/>
            <a:ext cx="4936857" cy="3063111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33293870-3E68-4449-A815-63D6002DEF82}"/>
              </a:ext>
            </a:extLst>
          </p:cNvPr>
          <p:cNvSpPr txBox="1"/>
          <p:nvPr/>
        </p:nvSpPr>
        <p:spPr>
          <a:xfrm>
            <a:off x="6097480" y="1751701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0" i="0" u="none" strike="noStrike" baseline="0" dirty="0">
                <a:latin typeface="NimbusRomNo9L-Regu"/>
              </a:rPr>
              <a:t>Pascal Sentence dataset</a:t>
            </a:r>
            <a:endParaRPr lang="zh-TW" altLang="en-US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A3A6DB78-629B-4B34-9270-E863C6312CA8}"/>
              </a:ext>
            </a:extLst>
          </p:cNvPr>
          <p:cNvSpPr txBox="1"/>
          <p:nvPr/>
        </p:nvSpPr>
        <p:spPr>
          <a:xfrm>
            <a:off x="733342" y="1730051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0" i="0" u="none" strike="noStrike" baseline="0" dirty="0">
                <a:latin typeface="NimbusRomNo9L-Regu"/>
              </a:rPr>
              <a:t>Wikipedia dataset</a:t>
            </a:r>
            <a:endParaRPr lang="zh-TW" altLang="en-US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1AC88F1-3EC3-4302-A02E-0AADB29C0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15961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F8D807B-5838-49E2-B45C-2954D7C1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Comparison with State-of-the-art Methods</a:t>
            </a:r>
            <a:endParaRPr lang="zh-TW" altLang="en-US" dirty="0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3293870-3E68-4449-A815-63D6002DEF82}"/>
              </a:ext>
            </a:extLst>
          </p:cNvPr>
          <p:cNvSpPr txBox="1"/>
          <p:nvPr/>
        </p:nvSpPr>
        <p:spPr>
          <a:xfrm>
            <a:off x="6097480" y="1751701"/>
            <a:ext cx="3812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0" i="0" u="none" strike="noStrike" baseline="0" dirty="0">
                <a:latin typeface="NimbusRomNo9L-Regu"/>
              </a:rPr>
              <a:t>XMEDIANET dataset</a:t>
            </a:r>
            <a:endParaRPr lang="zh-TW" altLang="en-US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A3A6DB78-629B-4B34-9270-E863C6312CA8}"/>
              </a:ext>
            </a:extLst>
          </p:cNvPr>
          <p:cNvSpPr txBox="1"/>
          <p:nvPr/>
        </p:nvSpPr>
        <p:spPr>
          <a:xfrm>
            <a:off x="733342" y="1730051"/>
            <a:ext cx="3812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800" b="0" i="0" u="none" strike="noStrike" baseline="0" dirty="0">
                <a:latin typeface="NimbusRomNo9L-Regu"/>
              </a:rPr>
              <a:t>NUS-WIDE-10K dataset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5B71828-2611-4C22-8A9C-3D3D6BD5E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43" y="2146534"/>
            <a:ext cx="4901180" cy="3019180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F5ABBB1F-D01B-4CE9-8837-740733748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941" y="2143773"/>
            <a:ext cx="4912796" cy="3066331"/>
          </a:xfrm>
          <a:prstGeom prst="rect">
            <a:avLst/>
          </a:prstGeom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1258F93-B1B0-45CF-8F5A-F87E5B7B0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34078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9640386-F62C-4546-8A5A-0CAB152F5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Comparison with State-of-the-art Methods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C21BEA4-A805-4984-9879-11A04B56C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altLang="zh-TW" sz="2400" dirty="0"/>
              <a:t>DSCMR significantly outperforms both the traditional peer methods and the deep learning-based methods on all of the four datasets.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altLang="zh-TW" sz="2400" dirty="0"/>
              <a:t>The non-linear transformations in the deep learning-based method can be helpful to improve the performance of the traditional methods.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altLang="zh-TW" sz="2400" dirty="0"/>
              <a:t>The traditional methods with the deep features could also potentially be able to achieve a high </a:t>
            </a:r>
            <a:r>
              <a:rPr lang="en-US" altLang="zh-TW" sz="2400" dirty="0" err="1"/>
              <a:t>mAP</a:t>
            </a:r>
            <a:r>
              <a:rPr lang="en-US" altLang="zh-TW" sz="2400" dirty="0"/>
              <a:t> score on cross-modal retrieval.</a:t>
            </a:r>
            <a:r>
              <a:rPr lang="zh-TW" altLang="en-US" sz="2400" dirty="0"/>
              <a:t> </a:t>
            </a:r>
            <a:br>
              <a:rPr lang="en-US" altLang="zh-TW" sz="2400" dirty="0"/>
            </a:br>
            <a:r>
              <a:rPr lang="en-US" altLang="zh-TW" sz="2000" dirty="0"/>
              <a:t>e.g. the linear methods CCA, MCCA, </a:t>
            </a:r>
            <a:r>
              <a:rPr lang="en-US" altLang="zh-TW" sz="2000" dirty="0" err="1"/>
              <a:t>MvDA</a:t>
            </a:r>
            <a:r>
              <a:rPr lang="en-US" altLang="zh-TW" sz="2000" dirty="0"/>
              <a:t>, </a:t>
            </a:r>
            <a:r>
              <a:rPr lang="en-US" altLang="zh-TW" sz="2000" dirty="0" err="1"/>
              <a:t>MvDA</a:t>
            </a:r>
            <a:r>
              <a:rPr lang="en-US" altLang="zh-TW" sz="2000" dirty="0"/>
              <a:t>-VC and JRL on </a:t>
            </a:r>
            <a:r>
              <a:rPr lang="en-US" altLang="zh-TW" sz="2000" dirty="0" err="1"/>
              <a:t>XMediaNet</a:t>
            </a:r>
            <a:r>
              <a:rPr lang="en-US" altLang="zh-TW" sz="2000" dirty="0"/>
              <a:t> dataset.</a:t>
            </a:r>
            <a:endParaRPr lang="zh-TW" altLang="en-US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44BBC03-48ED-48D8-A0D7-239124B33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14066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386FD29-9243-406D-9C34-30AAB7B0C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25</a:t>
            </a:fld>
            <a:endParaRPr lang="zh-TW" altLang="en-US"/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FE56D732-EECC-485A-9746-FA6A5ECFD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5669"/>
            <a:ext cx="10515600" cy="1325563"/>
          </a:xfrm>
        </p:spPr>
        <p:txBody>
          <a:bodyPr/>
          <a:lstStyle/>
          <a:p>
            <a:r>
              <a:rPr lang="en-US" altLang="zh-TW" dirty="0"/>
              <a:t>Comparison with State-of-the-art Methods</a:t>
            </a:r>
            <a:endParaRPr lang="zh-TW" altLang="en-US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44EACF59-81F6-407E-B3DF-3C119EBED33B}"/>
              </a:ext>
            </a:extLst>
          </p:cNvPr>
          <p:cNvSpPr txBox="1"/>
          <p:nvPr/>
        </p:nvSpPr>
        <p:spPr>
          <a:xfrm>
            <a:off x="733341" y="1248312"/>
            <a:ext cx="10620459" cy="5463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[8] H.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Hotelling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. “Relations between two sets of variates.”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i="1" dirty="0" err="1">
                <a:solidFill>
                  <a:schemeClr val="bg1">
                    <a:lumMod val="50000"/>
                  </a:schemeClr>
                </a:solidFill>
              </a:rPr>
              <a:t>Biometrika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, 28(3/4):321–377, 1936.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[27] J.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Rupnik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and J.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Shawe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-Taylor. “Multi-view canonical correlation analysis.” 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In Proceedings of the Conference on Data Mining and Data Warehouses, pages 1–4, 2010.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[10] M. Kan, S. Shan, H. Zhang, S. Lao, and X. Chen. “Multiview discriminant analysis.”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 In Proceedings of the European Conference on Computer Vision, pages 808–821, 2012.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[11] M. Kan, S. Shan, H. Zhang, S. Lao, and X. Chen. “Multi-view discriminant analysis.”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 IEEE transactions on pattern analysis and machine intelligence, 38(1):188–194, 2016.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[40] X.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Zhai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Y. Peng, and J. Xiao. “Learning cross-media joint representation with sparse and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semisupervised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regularization.” 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IEEE Transactions on Circuits and Systems for Video Technology, 24(6):965–978, 2014.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[19] Y. Peng, X. Huang, and J. Qi. “Cross-media shared representation by hierarchical learning with multiple deep networks.” 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In Proceedings of the International Joint Conference on Artificial Intelligence, pages 3846–3853, 2016.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[21] Y. Peng, J. Qi, X. Huang, and Y. Yuan. “CCL: Cross-modal correlation learning with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multigrained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fusion by hierarchical network.”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 IEEE Transactions on Multimedia, 20(2):405–420, Feb 2018.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[2] G. Andrew, R. Arora, J.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Bilmes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and K. Livescu. “Deep canonical correlation analysis.” 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In Proceedings of the International Conference on Machine Learning, pages 1247–1255, 2013. 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[33] W. Wang, R. Arora, K. Livescu, and J.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Bilmes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. “On deep multi-view representation learning.”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 In Proceedings of the International Conference on Machine Learning, pages 1083– 1092, 2015.</a:t>
            </a:r>
          </a:p>
          <a:p>
            <a:pPr marL="268288" indent="-268288">
              <a:spcBef>
                <a:spcPts val="60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[30] B. Wang, Y. Yang, X. Xu, A.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Hanjalic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and H. T. Shen. “Adversarial cross-modal retrieval.”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 In Proceedings of the 2017</a:t>
            </a:r>
            <a:r>
              <a:rPr lang="zh-TW" altLang="en-US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i="1" dirty="0">
                <a:solidFill>
                  <a:schemeClr val="bg1">
                    <a:lumMod val="50000"/>
                  </a:schemeClr>
                </a:solidFill>
              </a:rPr>
              <a:t>ACM on Multimedia Conference, pages 154–162. ACM, 2017.</a:t>
            </a:r>
            <a:endParaRPr lang="zh-TW" altLang="en-US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84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205C5D9-F397-4C44-AEA0-790FC2756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Convergency investigation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E8C92E2-8FF3-4C4F-8C5B-74FDFB3C3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434"/>
            <a:ext cx="10515600" cy="2268248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during the entire training procedure, the value of the objective function decreases almost monotonously and converges smoothly.</a:t>
            </a:r>
          </a:p>
          <a:p>
            <a:r>
              <a:rPr lang="en-US" altLang="zh-TW" sz="2400" dirty="0"/>
              <a:t>The value of the objective function of DSCMR becomes stable after 500 epochs</a:t>
            </a:r>
            <a:endParaRPr lang="zh-TW" altLang="en-US" sz="2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389682B-9838-466D-B9C6-8BEC17466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037" y="2814883"/>
            <a:ext cx="6257925" cy="3851031"/>
          </a:xfrm>
          <a:prstGeom prst="rect">
            <a:avLst/>
          </a:prstGeom>
        </p:spPr>
      </p:pic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93460A1-2B26-4763-98A7-97D26FCC2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2692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444A6D6-4319-42CA-9B55-EA270720C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132"/>
            <a:ext cx="10515600" cy="1325563"/>
          </a:xfrm>
        </p:spPr>
        <p:txBody>
          <a:bodyPr/>
          <a:lstStyle/>
          <a:p>
            <a:r>
              <a:rPr lang="en-US" altLang="zh-TW" dirty="0"/>
              <a:t>Visualization of the Learned Representation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781D1F5-43B2-40FF-B296-055B566E3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954" y="1323216"/>
            <a:ext cx="9522496" cy="5534784"/>
          </a:xfrm>
          <a:prstGeom prst="rect">
            <a:avLst/>
          </a:prstGeom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034A06D8-2D9C-4956-AF69-86225FD0F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99359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315B90-1F09-4205-9787-E0D63EA8E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E84E2A1-A71A-495F-BD55-DFDCA3442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137" y="1865144"/>
            <a:ext cx="5416837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000" dirty="0"/>
              <a:t>L1: the discrimination loss in the label space</a:t>
            </a:r>
            <a:br>
              <a:rPr lang="en-US" altLang="zh-TW" sz="2000" dirty="0"/>
            </a:br>
            <a:r>
              <a:rPr lang="en-US" altLang="zh-TW" sz="2000" dirty="0"/>
              <a:t>L2: the discrimination loss in the common representation space</a:t>
            </a:r>
            <a:br>
              <a:rPr lang="en-US" altLang="zh-TW" sz="2000" dirty="0"/>
            </a:br>
            <a:r>
              <a:rPr lang="en-US" altLang="zh-TW" sz="2000" dirty="0"/>
              <a:t>L3: the modality invariance loss in the common representation space</a:t>
            </a:r>
          </a:p>
          <a:p>
            <a:pPr>
              <a:lnSpc>
                <a:spcPct val="150000"/>
              </a:lnSpc>
            </a:pPr>
            <a:r>
              <a:rPr lang="en-US" altLang="zh-TW" sz="2000" dirty="0"/>
              <a:t>DSCMR1: DSCMR without L1</a:t>
            </a:r>
            <a:br>
              <a:rPr lang="en-US" altLang="zh-TW" sz="2000" dirty="0"/>
            </a:br>
            <a:r>
              <a:rPr lang="en-US" altLang="zh-TW" sz="2000" dirty="0"/>
              <a:t>DSCMR2: DSCMR without L2</a:t>
            </a:r>
            <a:br>
              <a:rPr lang="en-US" altLang="zh-TW" sz="2000" dirty="0"/>
            </a:br>
            <a:r>
              <a:rPr lang="en-US" altLang="zh-TW" sz="2000" dirty="0"/>
              <a:t>DSCMR3: DSCMR without L3</a:t>
            </a:r>
            <a:br>
              <a:rPr lang="en-US" altLang="zh-TW" sz="2000" dirty="0"/>
            </a:br>
            <a:r>
              <a:rPr lang="en-US" altLang="zh-TW" sz="2000" dirty="0"/>
              <a:t>DSCMR4: DSCMR only with L1</a:t>
            </a:r>
          </a:p>
        </p:txBody>
      </p: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DD839DBF-2347-48D8-95EE-97D91E0DAF3C}"/>
              </a:ext>
            </a:extLst>
          </p:cNvPr>
          <p:cNvGrpSpPr/>
          <p:nvPr/>
        </p:nvGrpSpPr>
        <p:grpSpPr>
          <a:xfrm>
            <a:off x="6096000" y="1610591"/>
            <a:ext cx="5651498" cy="4809548"/>
            <a:chOff x="6372225" y="1544281"/>
            <a:chExt cx="5416837" cy="4491394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584DC12C-449D-47A7-BC78-F09828FCE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25" y="1781995"/>
              <a:ext cx="5329607" cy="1879310"/>
            </a:xfrm>
            <a:prstGeom prst="rect">
              <a:avLst/>
            </a:prstGeom>
          </p:spPr>
        </p:pic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BDD14A32-7298-4C56-9E06-7D33B82A9E84}"/>
                </a:ext>
              </a:extLst>
            </p:cNvPr>
            <p:cNvSpPr txBox="1"/>
            <p:nvPr/>
          </p:nvSpPr>
          <p:spPr>
            <a:xfrm>
              <a:off x="6570091" y="3895802"/>
              <a:ext cx="258560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TW" sz="1800" b="0" i="0" u="none" strike="noStrike" baseline="0" dirty="0">
                  <a:latin typeface="NimbusRomNo9L-Regu"/>
                </a:rPr>
                <a:t>NUS-WIDE-10K dataset</a:t>
              </a:r>
              <a:endParaRPr lang="zh-TW" altLang="en-US" dirty="0"/>
            </a:p>
          </p:txBody>
        </p:sp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C49D9558-9DE4-48FC-A099-779C76BEF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2225" y="4156364"/>
              <a:ext cx="5416837" cy="1879311"/>
            </a:xfrm>
            <a:prstGeom prst="rect">
              <a:avLst/>
            </a:prstGeom>
          </p:spPr>
        </p:pic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ABAE71E8-B31E-44F3-9C25-A917889C24DB}"/>
                </a:ext>
              </a:extLst>
            </p:cNvPr>
            <p:cNvSpPr txBox="1"/>
            <p:nvPr/>
          </p:nvSpPr>
          <p:spPr>
            <a:xfrm>
              <a:off x="6524625" y="1544281"/>
              <a:ext cx="258560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TW" sz="1800" b="0" i="0" u="none" strike="noStrike" baseline="0" dirty="0">
                  <a:latin typeface="NimbusRomNo9L-Regu"/>
                </a:rPr>
                <a:t>Pascal Sentence dataset</a:t>
              </a:r>
              <a:endParaRPr lang="zh-TW" altLang="en-US" dirty="0"/>
            </a:p>
          </p:txBody>
        </p:sp>
      </p:grp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B699B6E-27F8-48B8-BDF4-C12E2B09C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13702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505EE4-9609-48D5-A43A-2C8105B9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168D54-32C4-49A6-B8FF-E9541C725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Related Work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C18D510-060E-485C-AE3D-4816F262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8304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483CDC0-0A5A-4E51-AE7B-328C4D3C1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C41286-490C-4D83-8F77-73F9C2F68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Cross-model retrieval : a flexible retrieval across different modalities. It aims to learn a common representation space, where the similarity between the samples from different modalities can be measured directly.</a:t>
            </a:r>
          </a:p>
          <a:p>
            <a:pPr lvl="1"/>
            <a:r>
              <a:rPr lang="en-US" altLang="zh-TW" b="1" dirty="0"/>
              <a:t>heterogeneity gap</a:t>
            </a:r>
            <a:r>
              <a:rPr lang="en-US" altLang="zh-TW" dirty="0"/>
              <a:t> : the content similarity between different types of data</a:t>
            </a:r>
            <a:r>
              <a:rPr lang="en-US" altLang="zh-TW" b="1" dirty="0"/>
              <a:t>.</a:t>
            </a:r>
          </a:p>
          <a:p>
            <a:r>
              <a:rPr lang="en-US" altLang="zh-TW" b="1" dirty="0"/>
              <a:t>Discriminative representation</a:t>
            </a:r>
            <a:r>
              <a:rPr lang="en-US" altLang="zh-TW" dirty="0"/>
              <a:t> of semantic information</a:t>
            </a:r>
          </a:p>
          <a:p>
            <a:pPr lvl="1"/>
            <a:r>
              <a:rPr lang="en-US" altLang="zh-TW" dirty="0"/>
              <a:t>between samples from inter-modalities</a:t>
            </a:r>
          </a:p>
          <a:p>
            <a:pPr lvl="1"/>
            <a:r>
              <a:rPr lang="en-US" altLang="zh-TW" dirty="0"/>
              <a:t>within each modality</a:t>
            </a:r>
          </a:p>
          <a:p>
            <a:pPr lvl="1"/>
            <a:r>
              <a:rPr lang="en-US" altLang="zh-TW" dirty="0"/>
              <a:t>both (this paper)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D6D3220-17F9-452F-8930-03E6EFD9D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14175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03B2F0-F53B-42D8-B2DF-8FDA91637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07762E9-ADF4-4705-9433-4F2ECEDF7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45339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altLang="zh-TW" dirty="0"/>
              <a:t>This paper proposed a new approach (DSCMR) to learn common representations for heterogeneous data.</a:t>
            </a:r>
          </a:p>
          <a:p>
            <a:pPr>
              <a:spcBef>
                <a:spcPts val="1800"/>
              </a:spcBef>
            </a:pPr>
            <a:r>
              <a:rPr lang="en-US" altLang="zh-TW" dirty="0"/>
              <a:t>DSCMR achieved this goal by minimizing the </a:t>
            </a:r>
            <a:r>
              <a:rPr lang="en-US" altLang="zh-TW" b="1" dirty="0"/>
              <a:t>discrimination loss</a:t>
            </a:r>
            <a:r>
              <a:rPr lang="en-US" altLang="zh-TW" dirty="0"/>
              <a:t> (in the common representation space and the label space) and </a:t>
            </a:r>
            <a:r>
              <a:rPr lang="en-US" altLang="zh-TW" b="1" dirty="0"/>
              <a:t>modality invariance loss</a:t>
            </a:r>
            <a:r>
              <a:rPr lang="en-US" altLang="zh-TW" dirty="0"/>
              <a:t> simultaneously.</a:t>
            </a:r>
          </a:p>
          <a:p>
            <a:pPr>
              <a:spcBef>
                <a:spcPts val="1800"/>
              </a:spcBef>
            </a:pPr>
            <a:r>
              <a:rPr lang="en-US" altLang="zh-TW" dirty="0"/>
              <a:t>Extensive experimental results on four widely-used benchmark datasets.</a:t>
            </a:r>
          </a:p>
          <a:p>
            <a:pPr>
              <a:spcBef>
                <a:spcPts val="1800"/>
              </a:spcBef>
            </a:pPr>
            <a:r>
              <a:rPr lang="en-US" altLang="zh-TW" dirty="0"/>
              <a:t>The comprehensive analysis has demonstrated the effectiveness of the proposed cross-modal learning strategy, leading to superior cross-modal retrieval performance compared to state-of-the-art methods.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A077195-8937-452A-8E7B-72143A941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0469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505EE4-9609-48D5-A43A-2C8105B9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168D54-32C4-49A6-B8FF-E9541C725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Related Work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295C471-7113-45DB-8F9B-DEC784C7E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8186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3C5538-B695-444F-8967-A5F7E3516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5C97F98-56EC-4238-94EE-8B95BD7AD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32</a:t>
            </a:fld>
            <a:endParaRPr lang="zh-TW" altLang="en-US"/>
          </a:p>
        </p:txBody>
      </p:sp>
      <p:sp>
        <p:nvSpPr>
          <p:cNvPr id="8" name="內容版面配置區 7">
            <a:extLst>
              <a:ext uri="{FF2B5EF4-FFF2-40B4-BE49-F238E27FC236}">
                <a16:creationId xmlns:a16="http://schemas.microsoft.com/office/drawing/2014/main" id="{E79C22F7-E4C9-4017-8ADB-9E6AF2FB9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Weakly supervised image hashing</a:t>
            </a:r>
          </a:p>
          <a:p>
            <a:pPr lvl="1"/>
            <a:r>
              <a:rPr lang="en-US" altLang="zh-TW" dirty="0"/>
              <a:t>Mapping image to a n-bits hashing code.</a:t>
            </a:r>
          </a:p>
          <a:p>
            <a:pPr lvl="1"/>
            <a:r>
              <a:rPr lang="en-US" altLang="zh-TW" sz="2400" dirty="0"/>
              <a:t>Similar images must be mapped on the nearby hamming space.</a:t>
            </a:r>
            <a:br>
              <a:rPr lang="en-US" altLang="zh-TW" sz="2400" dirty="0"/>
            </a:br>
            <a:r>
              <a:rPr lang="en-US" altLang="zh-TW" sz="2400" dirty="0"/>
              <a:t>(minimize the hamming distance between two similar images)</a:t>
            </a:r>
            <a:endParaRPr lang="en-US" altLang="zh-TW" dirty="0"/>
          </a:p>
          <a:p>
            <a:pPr lvl="1"/>
            <a:r>
              <a:rPr lang="en-US" altLang="zh-TW" dirty="0"/>
              <a:t>Text data (tags) of image is noisy.</a:t>
            </a:r>
          </a:p>
          <a:p>
            <a:r>
              <a:rPr lang="en-US" altLang="zh-TW" dirty="0"/>
              <a:t>Try to add Discrimination loss to get more common representations between image and tags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536730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4F7CD9-806C-4C15-8AA6-20BB1305E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AWDHT (proposed)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76FFDE7-BD8A-4A9A-9D13-7D9CB6626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6647"/>
          </a:xfrm>
        </p:spPr>
        <p:txBody>
          <a:bodyPr/>
          <a:lstStyle/>
          <a:p>
            <a:r>
              <a:rPr lang="en-US" altLang="zh-TW" dirty="0"/>
              <a:t>MAP: 0.7544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558EDFB-06F3-4DB7-B4F8-C0C777CBB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33</a:t>
            </a:fld>
            <a:endParaRPr lang="zh-TW" altLang="en-US" dirty="0"/>
          </a:p>
        </p:txBody>
      </p:sp>
      <p:grpSp>
        <p:nvGrpSpPr>
          <p:cNvPr id="68" name="群組 67">
            <a:extLst>
              <a:ext uri="{FF2B5EF4-FFF2-40B4-BE49-F238E27FC236}">
                <a16:creationId xmlns:a16="http://schemas.microsoft.com/office/drawing/2014/main" id="{58355030-3793-4050-97AE-6288BE710EEA}"/>
              </a:ext>
            </a:extLst>
          </p:cNvPr>
          <p:cNvGrpSpPr/>
          <p:nvPr/>
        </p:nvGrpSpPr>
        <p:grpSpPr>
          <a:xfrm>
            <a:off x="1270381" y="2450791"/>
            <a:ext cx="8075759" cy="2549036"/>
            <a:chOff x="1026541" y="1836100"/>
            <a:chExt cx="8075759" cy="2549036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EFA83382-FCF7-4D8C-B22B-C24C9F667408}"/>
                </a:ext>
              </a:extLst>
            </p:cNvPr>
            <p:cNvSpPr/>
            <p:nvPr/>
          </p:nvSpPr>
          <p:spPr>
            <a:xfrm>
              <a:off x="2724912" y="2877312"/>
              <a:ext cx="993648" cy="8168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TW" dirty="0"/>
                <a:t>CNN</a:t>
              </a:r>
              <a:endParaRPr lang="zh-TW" altLang="en-US" dirty="0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7C357163-8702-4AE0-9E7F-1A6EE931EEF6}"/>
                </a:ext>
              </a:extLst>
            </p:cNvPr>
            <p:cNvSpPr/>
            <p:nvPr/>
          </p:nvSpPr>
          <p:spPr>
            <a:xfrm>
              <a:off x="3919728" y="2877312"/>
              <a:ext cx="993648" cy="8168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TW" sz="1600" dirty="0"/>
                <a:t>Attention module</a:t>
              </a:r>
              <a:endParaRPr lang="zh-TW" altLang="en-US" sz="1600" dirty="0"/>
            </a:p>
          </p:txBody>
        </p:sp>
        <p:cxnSp>
          <p:nvCxnSpPr>
            <p:cNvPr id="8" name="直線單箭頭接點 7">
              <a:extLst>
                <a:ext uri="{FF2B5EF4-FFF2-40B4-BE49-F238E27FC236}">
                  <a16:creationId xmlns:a16="http://schemas.microsoft.com/office/drawing/2014/main" id="{9F981E0D-BEB0-4E52-B8AD-48C85DF7E2F4}"/>
                </a:ext>
              </a:extLst>
            </p:cNvPr>
            <p:cNvCxnSpPr>
              <a:cxnSpLocks/>
              <a:endCxn id="5" idx="1"/>
            </p:cNvCxnSpPr>
            <p:nvPr/>
          </p:nvCxnSpPr>
          <p:spPr>
            <a:xfrm>
              <a:off x="1914144" y="3285744"/>
              <a:ext cx="8107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單箭頭接點 9">
              <a:extLst>
                <a:ext uri="{FF2B5EF4-FFF2-40B4-BE49-F238E27FC236}">
                  <a16:creationId xmlns:a16="http://schemas.microsoft.com/office/drawing/2014/main" id="{3EBB481A-EBE5-4E27-A987-C6E1F5A7A19A}"/>
                </a:ext>
              </a:extLst>
            </p:cNvPr>
            <p:cNvCxnSpPr>
              <a:cxnSpLocks/>
              <a:endCxn id="6" idx="1"/>
            </p:cNvCxnSpPr>
            <p:nvPr/>
          </p:nvCxnSpPr>
          <p:spPr>
            <a:xfrm>
              <a:off x="3718560" y="3285744"/>
              <a:ext cx="2011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單箭頭接點 11">
              <a:extLst>
                <a:ext uri="{FF2B5EF4-FFF2-40B4-BE49-F238E27FC236}">
                  <a16:creationId xmlns:a16="http://schemas.microsoft.com/office/drawing/2014/main" id="{CF114C8E-78F8-473F-B880-BA816D6FC54C}"/>
                </a:ext>
              </a:extLst>
            </p:cNvPr>
            <p:cNvCxnSpPr>
              <a:cxnSpLocks/>
            </p:cNvCxnSpPr>
            <p:nvPr/>
          </p:nvCxnSpPr>
          <p:spPr>
            <a:xfrm>
              <a:off x="4913376" y="3285744"/>
              <a:ext cx="4998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字方塊 13">
              <a:extLst>
                <a:ext uri="{FF2B5EF4-FFF2-40B4-BE49-F238E27FC236}">
                  <a16:creationId xmlns:a16="http://schemas.microsoft.com/office/drawing/2014/main" id="{EA930524-642E-4D39-8711-61CAFE673854}"/>
                </a:ext>
              </a:extLst>
            </p:cNvPr>
            <p:cNvSpPr txBox="1"/>
            <p:nvPr/>
          </p:nvSpPr>
          <p:spPr>
            <a:xfrm>
              <a:off x="1026541" y="3062716"/>
              <a:ext cx="7550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image</a:t>
              </a:r>
              <a:endParaRPr lang="zh-TW" altLang="en-US" dirty="0"/>
            </a:p>
          </p:txBody>
        </p:sp>
        <p:sp>
          <p:nvSpPr>
            <p:cNvPr id="15" name="文字方塊 14">
              <a:extLst>
                <a:ext uri="{FF2B5EF4-FFF2-40B4-BE49-F238E27FC236}">
                  <a16:creationId xmlns:a16="http://schemas.microsoft.com/office/drawing/2014/main" id="{A1A077C8-36C2-49C4-A513-9AE1DBCAE8A5}"/>
                </a:ext>
              </a:extLst>
            </p:cNvPr>
            <p:cNvSpPr txBox="1"/>
            <p:nvPr/>
          </p:nvSpPr>
          <p:spPr>
            <a:xfrm>
              <a:off x="1119963" y="4015804"/>
              <a:ext cx="568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tags</a:t>
              </a:r>
              <a:endParaRPr lang="zh-TW" altLang="en-US" dirty="0"/>
            </a:p>
          </p:txBody>
        </p:sp>
        <p:cxnSp>
          <p:nvCxnSpPr>
            <p:cNvPr id="16" name="直線單箭頭接點 15">
              <a:extLst>
                <a:ext uri="{FF2B5EF4-FFF2-40B4-BE49-F238E27FC236}">
                  <a16:creationId xmlns:a16="http://schemas.microsoft.com/office/drawing/2014/main" id="{90EE6354-DE68-4752-B4DF-0D373F8AE727}"/>
                </a:ext>
              </a:extLst>
            </p:cNvPr>
            <p:cNvCxnSpPr>
              <a:cxnSpLocks/>
            </p:cNvCxnSpPr>
            <p:nvPr/>
          </p:nvCxnSpPr>
          <p:spPr>
            <a:xfrm>
              <a:off x="1914144" y="4200470"/>
              <a:ext cx="8107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A93C666C-5E14-4CC6-A481-B6472EB82CDE}"/>
                </a:ext>
              </a:extLst>
            </p:cNvPr>
            <p:cNvSpPr/>
            <p:nvPr/>
          </p:nvSpPr>
          <p:spPr>
            <a:xfrm>
              <a:off x="2724912" y="4015804"/>
              <a:ext cx="2188464" cy="3693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/>
                <a:t>word2vec</a:t>
              </a:r>
              <a:endParaRPr lang="zh-TW" altLang="en-US" dirty="0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F9543E31-625A-4B47-AA09-C1DA2F928191}"/>
                </a:ext>
              </a:extLst>
            </p:cNvPr>
            <p:cNvSpPr/>
            <p:nvPr/>
          </p:nvSpPr>
          <p:spPr>
            <a:xfrm>
              <a:off x="5413248" y="2877319"/>
              <a:ext cx="192024" cy="81685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099D827D-93E2-4211-935F-928CE5C87693}"/>
                </a:ext>
              </a:extLst>
            </p:cNvPr>
            <p:cNvSpPr/>
            <p:nvPr/>
          </p:nvSpPr>
          <p:spPr>
            <a:xfrm>
              <a:off x="5715000" y="2877312"/>
              <a:ext cx="192024" cy="81685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C5E1104D-B81A-4C85-8DA8-B95B97404AA4}"/>
                </a:ext>
              </a:extLst>
            </p:cNvPr>
            <p:cNvSpPr/>
            <p:nvPr/>
          </p:nvSpPr>
          <p:spPr>
            <a:xfrm>
              <a:off x="6708648" y="1943833"/>
              <a:ext cx="192021" cy="10202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9EE17211-CF99-4304-87E1-885A8E5AD3B9}"/>
                </a:ext>
              </a:extLst>
            </p:cNvPr>
            <p:cNvSpPr/>
            <p:nvPr/>
          </p:nvSpPr>
          <p:spPr>
            <a:xfrm>
              <a:off x="6713220" y="3287967"/>
              <a:ext cx="192024" cy="81685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2" name="直線單箭頭接點 21">
              <a:extLst>
                <a:ext uri="{FF2B5EF4-FFF2-40B4-BE49-F238E27FC236}">
                  <a16:creationId xmlns:a16="http://schemas.microsoft.com/office/drawing/2014/main" id="{563C770A-A630-4EDC-B85C-CBC48EE94B35}"/>
                </a:ext>
              </a:extLst>
            </p:cNvPr>
            <p:cNvCxnSpPr>
              <a:cxnSpLocks/>
              <a:stCxn id="19" idx="3"/>
              <a:endCxn id="20" idx="1"/>
            </p:cNvCxnSpPr>
            <p:nvPr/>
          </p:nvCxnSpPr>
          <p:spPr>
            <a:xfrm flipV="1">
              <a:off x="5907024" y="2453973"/>
              <a:ext cx="801624" cy="8317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單箭頭接點 23">
              <a:extLst>
                <a:ext uri="{FF2B5EF4-FFF2-40B4-BE49-F238E27FC236}">
                  <a16:creationId xmlns:a16="http://schemas.microsoft.com/office/drawing/2014/main" id="{7EB7BF1A-AEED-4166-B348-8AA6C4C245B4}"/>
                </a:ext>
              </a:extLst>
            </p:cNvPr>
            <p:cNvCxnSpPr>
              <a:cxnSpLocks/>
              <a:stCxn id="19" idx="3"/>
              <a:endCxn id="21" idx="1"/>
            </p:cNvCxnSpPr>
            <p:nvPr/>
          </p:nvCxnSpPr>
          <p:spPr>
            <a:xfrm>
              <a:off x="5907024" y="3285741"/>
              <a:ext cx="806196" cy="4106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橢圓 38">
              <a:extLst>
                <a:ext uri="{FF2B5EF4-FFF2-40B4-BE49-F238E27FC236}">
                  <a16:creationId xmlns:a16="http://schemas.microsoft.com/office/drawing/2014/main" id="{2A0427B2-A029-421D-9D58-B099E90904B1}"/>
                </a:ext>
              </a:extLst>
            </p:cNvPr>
            <p:cNvSpPr/>
            <p:nvPr/>
          </p:nvSpPr>
          <p:spPr>
            <a:xfrm>
              <a:off x="7210044" y="3441025"/>
              <a:ext cx="495300" cy="506288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TW" sz="1400" dirty="0"/>
                <a:t>L2</a:t>
              </a:r>
              <a:endParaRPr lang="zh-TW" altLang="en-US" sz="1400" dirty="0"/>
            </a:p>
          </p:txBody>
        </p:sp>
        <p:cxnSp>
          <p:nvCxnSpPr>
            <p:cNvPr id="40" name="直線單箭頭接點 39">
              <a:extLst>
                <a:ext uri="{FF2B5EF4-FFF2-40B4-BE49-F238E27FC236}">
                  <a16:creationId xmlns:a16="http://schemas.microsoft.com/office/drawing/2014/main" id="{B2FD7EF5-D498-471C-845C-C22977AD9D8E}"/>
                </a:ext>
              </a:extLst>
            </p:cNvPr>
            <p:cNvCxnSpPr>
              <a:cxnSpLocks/>
              <a:stCxn id="21" idx="3"/>
              <a:endCxn id="39" idx="2"/>
            </p:cNvCxnSpPr>
            <p:nvPr/>
          </p:nvCxnSpPr>
          <p:spPr>
            <a:xfrm flipV="1">
              <a:off x="6905244" y="3694169"/>
              <a:ext cx="304800" cy="22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橢圓 46">
              <a:extLst>
                <a:ext uri="{FF2B5EF4-FFF2-40B4-BE49-F238E27FC236}">
                  <a16:creationId xmlns:a16="http://schemas.microsoft.com/office/drawing/2014/main" id="{C42703F6-053A-4649-9A83-10FE7DF2163C}"/>
                </a:ext>
              </a:extLst>
            </p:cNvPr>
            <p:cNvSpPr/>
            <p:nvPr/>
          </p:nvSpPr>
          <p:spPr>
            <a:xfrm>
              <a:off x="7400544" y="2382982"/>
              <a:ext cx="914400" cy="506288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TW" sz="1400" dirty="0"/>
                <a:t>L1, L3</a:t>
              </a:r>
              <a:endParaRPr lang="zh-TW" altLang="en-US" sz="1400" dirty="0"/>
            </a:p>
          </p:txBody>
        </p:sp>
        <p:cxnSp>
          <p:nvCxnSpPr>
            <p:cNvPr id="48" name="直線單箭頭接點 47">
              <a:extLst>
                <a:ext uri="{FF2B5EF4-FFF2-40B4-BE49-F238E27FC236}">
                  <a16:creationId xmlns:a16="http://schemas.microsoft.com/office/drawing/2014/main" id="{51A391FC-9DD5-4C94-8247-C94D247EF1D6}"/>
                </a:ext>
              </a:extLst>
            </p:cNvPr>
            <p:cNvCxnSpPr>
              <a:cxnSpLocks/>
              <a:endCxn id="47" idx="2"/>
            </p:cNvCxnSpPr>
            <p:nvPr/>
          </p:nvCxnSpPr>
          <p:spPr>
            <a:xfrm flipV="1">
              <a:off x="6900672" y="2636126"/>
              <a:ext cx="499872" cy="22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>
              <a:extLst>
                <a:ext uri="{FF2B5EF4-FFF2-40B4-BE49-F238E27FC236}">
                  <a16:creationId xmlns:a16="http://schemas.microsoft.com/office/drawing/2014/main" id="{6A2A4F34-BC64-4CD8-93A6-603B400482D3}"/>
                </a:ext>
              </a:extLst>
            </p:cNvPr>
            <p:cNvCxnSpPr>
              <a:stCxn id="17" idx="3"/>
            </p:cNvCxnSpPr>
            <p:nvPr/>
          </p:nvCxnSpPr>
          <p:spPr>
            <a:xfrm>
              <a:off x="4913376" y="4200469"/>
              <a:ext cx="2944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單箭頭接點 53">
              <a:extLst>
                <a:ext uri="{FF2B5EF4-FFF2-40B4-BE49-F238E27FC236}">
                  <a16:creationId xmlns:a16="http://schemas.microsoft.com/office/drawing/2014/main" id="{2C0B9336-B041-4EEB-997C-63938997E772}"/>
                </a:ext>
              </a:extLst>
            </p:cNvPr>
            <p:cNvCxnSpPr>
              <a:cxnSpLocks/>
              <a:endCxn id="39" idx="4"/>
            </p:cNvCxnSpPr>
            <p:nvPr/>
          </p:nvCxnSpPr>
          <p:spPr>
            <a:xfrm flipV="1">
              <a:off x="7457694" y="3947313"/>
              <a:ext cx="0" cy="2531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單箭頭接點 55">
              <a:extLst>
                <a:ext uri="{FF2B5EF4-FFF2-40B4-BE49-F238E27FC236}">
                  <a16:creationId xmlns:a16="http://schemas.microsoft.com/office/drawing/2014/main" id="{E87CD0F7-2BA6-4FE0-89F9-DF4BF628ADB3}"/>
                </a:ext>
              </a:extLst>
            </p:cNvPr>
            <p:cNvCxnSpPr>
              <a:cxnSpLocks/>
              <a:endCxn id="47" idx="4"/>
            </p:cNvCxnSpPr>
            <p:nvPr/>
          </p:nvCxnSpPr>
          <p:spPr>
            <a:xfrm flipV="1">
              <a:off x="7857744" y="2889270"/>
              <a:ext cx="0" cy="13111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: 圓角 58">
              <a:extLst>
                <a:ext uri="{FF2B5EF4-FFF2-40B4-BE49-F238E27FC236}">
                  <a16:creationId xmlns:a16="http://schemas.microsoft.com/office/drawing/2014/main" id="{B50C4623-1164-499D-8B25-CE4FED79997C}"/>
                </a:ext>
              </a:extLst>
            </p:cNvPr>
            <p:cNvSpPr/>
            <p:nvPr/>
          </p:nvSpPr>
          <p:spPr>
            <a:xfrm>
              <a:off x="8187900" y="1836100"/>
              <a:ext cx="914400" cy="518968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TW" sz="1400" dirty="0"/>
                <a:t>HASH TABLE</a:t>
              </a:r>
              <a:endParaRPr lang="zh-TW" altLang="en-US" sz="1400" dirty="0"/>
            </a:p>
          </p:txBody>
        </p:sp>
        <p:sp>
          <p:nvSpPr>
            <p:cNvPr id="66" name="箭號: 向右 65">
              <a:extLst>
                <a:ext uri="{FF2B5EF4-FFF2-40B4-BE49-F238E27FC236}">
                  <a16:creationId xmlns:a16="http://schemas.microsoft.com/office/drawing/2014/main" id="{6FFC345E-ADD9-48C0-AA2B-C707F6EBA136}"/>
                </a:ext>
              </a:extLst>
            </p:cNvPr>
            <p:cNvSpPr/>
            <p:nvPr/>
          </p:nvSpPr>
          <p:spPr>
            <a:xfrm>
              <a:off x="6973821" y="1998386"/>
              <a:ext cx="1194816" cy="194396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672581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BED812-DDA6-466B-8B70-48B5A7C17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AWDHT with Discrimination loss 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71FB3BC-AE69-472C-A5E9-4F0FE32A4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MAP: 0.5295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B8FA84C-2A77-4139-A31D-B5D24CB8F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34</a:t>
            </a:fld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DDE1AB4-B7D4-4AA5-9370-7FF1538A69E2}"/>
              </a:ext>
            </a:extLst>
          </p:cNvPr>
          <p:cNvSpPr/>
          <p:nvPr/>
        </p:nvSpPr>
        <p:spPr>
          <a:xfrm>
            <a:off x="3066288" y="3767988"/>
            <a:ext cx="993648" cy="8168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CNN</a:t>
            </a:r>
            <a:endParaRPr lang="zh-TW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5E5E471-B48E-4C17-ACBD-A89DDD22B086}"/>
              </a:ext>
            </a:extLst>
          </p:cNvPr>
          <p:cNvSpPr/>
          <p:nvPr/>
        </p:nvSpPr>
        <p:spPr>
          <a:xfrm>
            <a:off x="4261104" y="3767988"/>
            <a:ext cx="993648" cy="8168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Attention module</a:t>
            </a:r>
            <a:endParaRPr lang="zh-TW" altLang="en-US" sz="1600" dirty="0"/>
          </a:p>
        </p:txBody>
      </p: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A4E9569B-CCA1-44D7-B54A-07793ABC9D92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255520" y="4176420"/>
            <a:ext cx="8107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309946D1-C49B-4858-A668-311E1AB43393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4059936" y="4176420"/>
            <a:ext cx="2011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31B5B5C2-6E4A-4855-80BF-69B21F356927}"/>
              </a:ext>
            </a:extLst>
          </p:cNvPr>
          <p:cNvCxnSpPr>
            <a:cxnSpLocks/>
          </p:cNvCxnSpPr>
          <p:nvPr/>
        </p:nvCxnSpPr>
        <p:spPr>
          <a:xfrm>
            <a:off x="5254752" y="4176420"/>
            <a:ext cx="4998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042FEE0-4585-4E5D-880B-6606624F5A40}"/>
              </a:ext>
            </a:extLst>
          </p:cNvPr>
          <p:cNvSpPr txBox="1"/>
          <p:nvPr/>
        </p:nvSpPr>
        <p:spPr>
          <a:xfrm>
            <a:off x="1367917" y="3953392"/>
            <a:ext cx="75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image</a:t>
            </a:r>
            <a:endParaRPr lang="zh-TW" altLang="en-US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07952956-D40B-4805-A0E9-6EB3E17005F9}"/>
              </a:ext>
            </a:extLst>
          </p:cNvPr>
          <p:cNvSpPr txBox="1"/>
          <p:nvPr/>
        </p:nvSpPr>
        <p:spPr>
          <a:xfrm>
            <a:off x="1461339" y="5430736"/>
            <a:ext cx="568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tags</a:t>
            </a:r>
            <a:endParaRPr lang="zh-TW" altLang="en-US" dirty="0"/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77BF091D-49F3-469E-A618-4CFBF46A5058}"/>
              </a:ext>
            </a:extLst>
          </p:cNvPr>
          <p:cNvCxnSpPr>
            <a:cxnSpLocks/>
          </p:cNvCxnSpPr>
          <p:nvPr/>
        </p:nvCxnSpPr>
        <p:spPr>
          <a:xfrm>
            <a:off x="2255520" y="5615402"/>
            <a:ext cx="8107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DC6C1795-C463-493C-B8CD-E5D96C26BA71}"/>
              </a:ext>
            </a:extLst>
          </p:cNvPr>
          <p:cNvSpPr/>
          <p:nvPr/>
        </p:nvSpPr>
        <p:spPr>
          <a:xfrm>
            <a:off x="3066288" y="5430736"/>
            <a:ext cx="2188464" cy="369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word2vec</a:t>
            </a:r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E11E22E-2505-457A-AE16-322B51CE8380}"/>
              </a:ext>
            </a:extLst>
          </p:cNvPr>
          <p:cNvSpPr/>
          <p:nvPr/>
        </p:nvSpPr>
        <p:spPr>
          <a:xfrm>
            <a:off x="5754624" y="3767995"/>
            <a:ext cx="192024" cy="8168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9A22F51-12CA-475E-A16E-4183F1E704D1}"/>
              </a:ext>
            </a:extLst>
          </p:cNvPr>
          <p:cNvSpPr/>
          <p:nvPr/>
        </p:nvSpPr>
        <p:spPr>
          <a:xfrm>
            <a:off x="6056376" y="3767988"/>
            <a:ext cx="192024" cy="8168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2DB11CB-1014-45BF-AFFC-2290B0D6AA34}"/>
              </a:ext>
            </a:extLst>
          </p:cNvPr>
          <p:cNvSpPr/>
          <p:nvPr/>
        </p:nvSpPr>
        <p:spPr>
          <a:xfrm>
            <a:off x="8659891" y="2426081"/>
            <a:ext cx="192021" cy="10202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A6BEB874-F2A1-4107-AB2D-43BC909DBE94}"/>
              </a:ext>
            </a:extLst>
          </p:cNvPr>
          <p:cNvSpPr/>
          <p:nvPr/>
        </p:nvSpPr>
        <p:spPr>
          <a:xfrm>
            <a:off x="8664463" y="3770215"/>
            <a:ext cx="192024" cy="8168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E4DAD087-590E-4E9B-A9B0-921F9F022C02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 flipV="1">
            <a:off x="6248400" y="2936221"/>
            <a:ext cx="2411491" cy="1240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B813A8C3-03AA-4635-AAA7-5595B323EAF5}"/>
              </a:ext>
            </a:extLst>
          </p:cNvPr>
          <p:cNvCxnSpPr>
            <a:cxnSpLocks/>
            <a:stCxn id="17" idx="3"/>
            <a:endCxn id="19" idx="1"/>
          </p:cNvCxnSpPr>
          <p:nvPr/>
        </p:nvCxnSpPr>
        <p:spPr>
          <a:xfrm>
            <a:off x="6248400" y="4176417"/>
            <a:ext cx="2416063" cy="2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橢圓 21">
            <a:extLst>
              <a:ext uri="{FF2B5EF4-FFF2-40B4-BE49-F238E27FC236}">
                <a16:creationId xmlns:a16="http://schemas.microsoft.com/office/drawing/2014/main" id="{64239ECD-CDC0-440B-83AE-ECBF29DC5011}"/>
              </a:ext>
            </a:extLst>
          </p:cNvPr>
          <p:cNvSpPr/>
          <p:nvPr/>
        </p:nvSpPr>
        <p:spPr>
          <a:xfrm>
            <a:off x="9161287" y="3923273"/>
            <a:ext cx="495300" cy="5062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/>
              <a:t>L2</a:t>
            </a:r>
            <a:endParaRPr lang="zh-TW" altLang="en-US" sz="1400" dirty="0"/>
          </a:p>
        </p:txBody>
      </p: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A78FAE7A-5969-452D-9BFF-65997A0456CD}"/>
              </a:ext>
            </a:extLst>
          </p:cNvPr>
          <p:cNvCxnSpPr>
            <a:cxnSpLocks/>
            <a:stCxn id="19" idx="3"/>
            <a:endCxn id="22" idx="2"/>
          </p:cNvCxnSpPr>
          <p:nvPr/>
        </p:nvCxnSpPr>
        <p:spPr>
          <a:xfrm flipV="1">
            <a:off x="8856487" y="4176417"/>
            <a:ext cx="304800" cy="2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橢圓 23">
            <a:extLst>
              <a:ext uri="{FF2B5EF4-FFF2-40B4-BE49-F238E27FC236}">
                <a16:creationId xmlns:a16="http://schemas.microsoft.com/office/drawing/2014/main" id="{211A05FB-EF52-4817-BFE8-29106803307D}"/>
              </a:ext>
            </a:extLst>
          </p:cNvPr>
          <p:cNvSpPr/>
          <p:nvPr/>
        </p:nvSpPr>
        <p:spPr>
          <a:xfrm>
            <a:off x="9351787" y="2865230"/>
            <a:ext cx="914400" cy="5062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/>
              <a:t>L1, L3</a:t>
            </a:r>
            <a:endParaRPr lang="zh-TW" altLang="en-US" sz="1400" dirty="0"/>
          </a:p>
        </p:txBody>
      </p:sp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97979D59-8E7C-4F48-BF3B-C306E9298C5D}"/>
              </a:ext>
            </a:extLst>
          </p:cNvPr>
          <p:cNvCxnSpPr>
            <a:cxnSpLocks/>
            <a:endCxn id="24" idx="2"/>
          </p:cNvCxnSpPr>
          <p:nvPr/>
        </p:nvCxnSpPr>
        <p:spPr>
          <a:xfrm flipV="1">
            <a:off x="8851915" y="3118374"/>
            <a:ext cx="499872" cy="2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7C2EFC49-146A-47AF-AFD0-C1C9500C6D8E}"/>
              </a:ext>
            </a:extLst>
          </p:cNvPr>
          <p:cNvCxnSpPr>
            <a:cxnSpLocks/>
            <a:endCxn id="24" idx="4"/>
          </p:cNvCxnSpPr>
          <p:nvPr/>
        </p:nvCxnSpPr>
        <p:spPr>
          <a:xfrm flipV="1">
            <a:off x="9808987" y="3371518"/>
            <a:ext cx="0" cy="2243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: 圓角 28">
            <a:extLst>
              <a:ext uri="{FF2B5EF4-FFF2-40B4-BE49-F238E27FC236}">
                <a16:creationId xmlns:a16="http://schemas.microsoft.com/office/drawing/2014/main" id="{3DA20073-BE19-458B-B89D-A403278A10A8}"/>
              </a:ext>
            </a:extLst>
          </p:cNvPr>
          <p:cNvSpPr/>
          <p:nvPr/>
        </p:nvSpPr>
        <p:spPr>
          <a:xfrm>
            <a:off x="10139143" y="2318348"/>
            <a:ext cx="914400" cy="51896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/>
              <a:t>HASH TABLE</a:t>
            </a:r>
            <a:endParaRPr lang="zh-TW" altLang="en-US" sz="1400" dirty="0"/>
          </a:p>
        </p:txBody>
      </p:sp>
      <p:sp>
        <p:nvSpPr>
          <p:cNvPr id="30" name="箭號: 向右 29">
            <a:extLst>
              <a:ext uri="{FF2B5EF4-FFF2-40B4-BE49-F238E27FC236}">
                <a16:creationId xmlns:a16="http://schemas.microsoft.com/office/drawing/2014/main" id="{AEBAB393-28EE-450F-B46C-22795812BD61}"/>
              </a:ext>
            </a:extLst>
          </p:cNvPr>
          <p:cNvSpPr/>
          <p:nvPr/>
        </p:nvSpPr>
        <p:spPr>
          <a:xfrm>
            <a:off x="8925064" y="2480634"/>
            <a:ext cx="1194816" cy="19439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EFE81564-0209-4E29-BAA2-41AF3A5FB031}"/>
              </a:ext>
            </a:extLst>
          </p:cNvPr>
          <p:cNvCxnSpPr>
            <a:cxnSpLocks/>
          </p:cNvCxnSpPr>
          <p:nvPr/>
        </p:nvCxnSpPr>
        <p:spPr>
          <a:xfrm>
            <a:off x="5254752" y="5615398"/>
            <a:ext cx="4998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id="{1B79955B-4529-488C-A955-565E3502BD29}"/>
              </a:ext>
            </a:extLst>
          </p:cNvPr>
          <p:cNvSpPr/>
          <p:nvPr/>
        </p:nvSpPr>
        <p:spPr>
          <a:xfrm>
            <a:off x="5754624" y="5206973"/>
            <a:ext cx="192024" cy="8168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BF5F44F7-5295-4B21-8464-96D67FF5CE4B}"/>
              </a:ext>
            </a:extLst>
          </p:cNvPr>
          <p:cNvSpPr/>
          <p:nvPr/>
        </p:nvSpPr>
        <p:spPr>
          <a:xfrm>
            <a:off x="6056376" y="5206966"/>
            <a:ext cx="192024" cy="8168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A4EB1F38-67AB-4435-9965-0C0F6F2DF49E}"/>
              </a:ext>
            </a:extLst>
          </p:cNvPr>
          <p:cNvCxnSpPr>
            <a:cxnSpLocks/>
            <a:stCxn id="17" idx="3"/>
            <a:endCxn id="38" idx="0"/>
          </p:cNvCxnSpPr>
          <p:nvPr/>
        </p:nvCxnSpPr>
        <p:spPr>
          <a:xfrm>
            <a:off x="6248400" y="4176417"/>
            <a:ext cx="1102355" cy="574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橢圓 37">
            <a:extLst>
              <a:ext uri="{FF2B5EF4-FFF2-40B4-BE49-F238E27FC236}">
                <a16:creationId xmlns:a16="http://schemas.microsoft.com/office/drawing/2014/main" id="{7ABF2AF6-40A4-4EE9-9672-8B14D3E07E04}"/>
              </a:ext>
            </a:extLst>
          </p:cNvPr>
          <p:cNvSpPr/>
          <p:nvPr/>
        </p:nvSpPr>
        <p:spPr>
          <a:xfrm>
            <a:off x="6407400" y="4750775"/>
            <a:ext cx="1886709" cy="50628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/>
              <a:t>Discrimination loss </a:t>
            </a:r>
            <a:endParaRPr lang="zh-TW" altLang="en-US" sz="1400" dirty="0"/>
          </a:p>
        </p:txBody>
      </p:sp>
      <p:cxnSp>
        <p:nvCxnSpPr>
          <p:cNvPr id="44" name="直線接點 43">
            <a:extLst>
              <a:ext uri="{FF2B5EF4-FFF2-40B4-BE49-F238E27FC236}">
                <a16:creationId xmlns:a16="http://schemas.microsoft.com/office/drawing/2014/main" id="{550DAA76-9584-4BDD-BD02-E75958B6E641}"/>
              </a:ext>
            </a:extLst>
          </p:cNvPr>
          <p:cNvCxnSpPr>
            <a:stCxn id="33" idx="3"/>
          </p:cNvCxnSpPr>
          <p:nvPr/>
        </p:nvCxnSpPr>
        <p:spPr>
          <a:xfrm flipV="1">
            <a:off x="6248400" y="5615394"/>
            <a:ext cx="356058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單箭頭接點 45">
            <a:extLst>
              <a:ext uri="{FF2B5EF4-FFF2-40B4-BE49-F238E27FC236}">
                <a16:creationId xmlns:a16="http://schemas.microsoft.com/office/drawing/2014/main" id="{F3C1DB38-62A3-4354-8D38-A56CA9BB3162}"/>
              </a:ext>
            </a:extLst>
          </p:cNvPr>
          <p:cNvCxnSpPr>
            <a:cxnSpLocks/>
          </p:cNvCxnSpPr>
          <p:nvPr/>
        </p:nvCxnSpPr>
        <p:spPr>
          <a:xfrm flipV="1">
            <a:off x="9408937" y="4429561"/>
            <a:ext cx="0" cy="1185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單箭頭接點 47">
            <a:extLst>
              <a:ext uri="{FF2B5EF4-FFF2-40B4-BE49-F238E27FC236}">
                <a16:creationId xmlns:a16="http://schemas.microsoft.com/office/drawing/2014/main" id="{6246A663-3046-47FD-8DCF-93170DB9258C}"/>
              </a:ext>
            </a:extLst>
          </p:cNvPr>
          <p:cNvCxnSpPr>
            <a:cxnSpLocks/>
          </p:cNvCxnSpPr>
          <p:nvPr/>
        </p:nvCxnSpPr>
        <p:spPr>
          <a:xfrm flipV="1">
            <a:off x="7350754" y="5257064"/>
            <a:ext cx="0" cy="358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8E574A76-F07C-49DD-9211-F82210E3B5B6}"/>
              </a:ext>
            </a:extLst>
          </p:cNvPr>
          <p:cNvSpPr txBox="1"/>
          <p:nvPr/>
        </p:nvSpPr>
        <p:spPr>
          <a:xfrm>
            <a:off x="5828590" y="392934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…</a:t>
            </a:r>
            <a:endParaRPr lang="zh-TW" altLang="en-US" dirty="0"/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3E00DB2-6B18-44DD-A350-E917B3EA9D63}"/>
              </a:ext>
            </a:extLst>
          </p:cNvPr>
          <p:cNvSpPr txBox="1"/>
          <p:nvPr/>
        </p:nvSpPr>
        <p:spPr>
          <a:xfrm>
            <a:off x="5828590" y="537562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…</a:t>
            </a:r>
            <a:endParaRPr lang="zh-TW" altLang="en-US" dirty="0"/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3C3E1BC-7FB8-452B-8E3E-25382E6A757E}"/>
              </a:ext>
            </a:extLst>
          </p:cNvPr>
          <p:cNvSpPr txBox="1"/>
          <p:nvPr/>
        </p:nvSpPr>
        <p:spPr>
          <a:xfrm>
            <a:off x="2923655" y="6198840"/>
            <a:ext cx="7499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/>
              <a:t>*Because</a:t>
            </a:r>
            <a:r>
              <a:rPr lang="zh-TW" altLang="en-US" sz="1400" dirty="0"/>
              <a:t> </a:t>
            </a:r>
            <a:r>
              <a:rPr lang="en-US" altLang="zh-TW" sz="1400" dirty="0"/>
              <a:t>in this case, text data is a set of tags, not a sentence, so here we do not use sentence CNN.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2202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483CDC0-0A5A-4E51-AE7B-328C4D3C1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C41286-490C-4D83-8F77-73F9C2F68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Deep Supervised Cross-modal Retrieval (DSCMR)</a:t>
            </a:r>
          </a:p>
          <a:p>
            <a:pPr lvl="1"/>
            <a:r>
              <a:rPr lang="en-US" altLang="zh-TW" dirty="0"/>
              <a:t>Minimize the </a:t>
            </a:r>
            <a:r>
              <a:rPr lang="en-US" altLang="zh-TW" b="1" dirty="0"/>
              <a:t>discrimination loss</a:t>
            </a:r>
            <a:r>
              <a:rPr lang="en-US" altLang="zh-TW" dirty="0"/>
              <a:t> both in the label space and the common representation space</a:t>
            </a:r>
          </a:p>
          <a:p>
            <a:pPr lvl="1"/>
            <a:r>
              <a:rPr lang="en-US" altLang="zh-TW" dirty="0"/>
              <a:t>Minimize the </a:t>
            </a:r>
            <a:r>
              <a:rPr lang="en-US" altLang="zh-TW" b="1" dirty="0"/>
              <a:t>modality invariance loss</a:t>
            </a:r>
            <a:r>
              <a:rPr lang="en-US" altLang="zh-TW" dirty="0"/>
              <a:t> to eliminate the cross-modal discrepancy.</a:t>
            </a:r>
          </a:p>
          <a:p>
            <a:pPr lvl="1"/>
            <a:r>
              <a:rPr lang="en-US" altLang="zh-TW" dirty="0"/>
              <a:t>Two sub-networks with </a:t>
            </a:r>
            <a:r>
              <a:rPr lang="en-US" altLang="zh-TW" b="1" dirty="0"/>
              <a:t>weight sharing</a:t>
            </a:r>
            <a:r>
              <a:rPr lang="en-US" altLang="zh-TW" dirty="0"/>
              <a:t> constraint at the last layer to learn the cross-modal correlation between different modalities.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8EA9681-7476-4ACA-AAB1-4E4AAC3CF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502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505EE4-9609-48D5-A43A-2C8105B9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168D54-32C4-49A6-B8FF-E9541C725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altLang="zh-TW" dirty="0"/>
              <a:t>Related Work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B45E664-81DB-423E-9A9D-7EBE9D880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445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185EB9-19E7-4421-BEA8-195296A58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Types of Cross-model retrieval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35E400F-783A-4EDD-B6F9-30DC576466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altLang="zh-TW" b="1" dirty="0"/>
              <a:t>binary-valued</a:t>
            </a:r>
            <a:r>
              <a:rPr lang="en-US" altLang="zh-TW" dirty="0"/>
              <a:t> representation learning (cross-modal hashing)</a:t>
            </a:r>
          </a:p>
          <a:p>
            <a:pPr lvl="1"/>
            <a:r>
              <a:rPr lang="en-US" altLang="zh-TW" dirty="0"/>
              <a:t>map the heterogeneous data into a common Hamming space</a:t>
            </a:r>
          </a:p>
          <a:p>
            <a:pPr lvl="1"/>
            <a:r>
              <a:rPr lang="en-US" altLang="zh-TW" dirty="0"/>
              <a:t>higher computational efficiency</a:t>
            </a:r>
          </a:p>
          <a:p>
            <a:pPr lvl="1"/>
            <a:r>
              <a:rPr lang="en-US" altLang="zh-TW" dirty="0"/>
              <a:t>Since the representations are encoded to binary codes, the retrieval accuracy generally </a:t>
            </a:r>
            <a:r>
              <a:rPr lang="en-US" altLang="zh-TW" b="1" dirty="0"/>
              <a:t>decreases</a:t>
            </a:r>
            <a:r>
              <a:rPr lang="en-US" altLang="zh-TW" dirty="0"/>
              <a:t> slightly due to the loss of information [20].</a:t>
            </a:r>
          </a:p>
          <a:p>
            <a:pPr marL="514350" indent="-514350">
              <a:buFont typeface="+mj-lt"/>
              <a:buAutoNum type="arabicParenR"/>
            </a:pPr>
            <a:r>
              <a:rPr lang="en-US" altLang="zh-TW" b="1" dirty="0"/>
              <a:t>real-valued</a:t>
            </a:r>
            <a:r>
              <a:rPr lang="en-US" altLang="zh-TW" dirty="0"/>
              <a:t> representation learning</a:t>
            </a:r>
          </a:p>
          <a:p>
            <a:pPr lvl="1"/>
            <a:r>
              <a:rPr lang="en-US" altLang="zh-TW" b="1" dirty="0"/>
              <a:t>unsupervised approaches</a:t>
            </a:r>
            <a:r>
              <a:rPr lang="en-US" altLang="zh-TW" dirty="0"/>
              <a:t> : only use co-occurrence information (co-exist in a multimedia document) to learn common representations for different types of data.</a:t>
            </a:r>
          </a:p>
          <a:p>
            <a:pPr lvl="2"/>
            <a:r>
              <a:rPr lang="en-US" altLang="zh-TW" dirty="0"/>
              <a:t>e.g. CCA,</a:t>
            </a:r>
            <a:r>
              <a:rPr lang="zh-TW" altLang="en-US" dirty="0"/>
              <a:t> </a:t>
            </a:r>
            <a:r>
              <a:rPr lang="en-US" altLang="zh-TW" dirty="0"/>
              <a:t>DCCA[2], </a:t>
            </a:r>
            <a:r>
              <a:rPr lang="en-US" altLang="zh-TW" dirty="0" err="1"/>
              <a:t>Corr</a:t>
            </a:r>
            <a:r>
              <a:rPr lang="en-US" altLang="zh-TW" dirty="0"/>
              <a:t>-AE[5]</a:t>
            </a:r>
            <a:endParaRPr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45C563E-A149-4710-8429-A55225D3FC63}"/>
              </a:ext>
            </a:extLst>
          </p:cNvPr>
          <p:cNvSpPr txBox="1"/>
          <p:nvPr/>
        </p:nvSpPr>
        <p:spPr>
          <a:xfrm>
            <a:off x="774576" y="5842540"/>
            <a:ext cx="10579224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[2] G. Andrew, R. Arora, J.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Bilmes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, and K. Livescu. “Deep canonical correlation analysis.”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 In Proceedings of the International Conference on Machine Learning, pages 1247–1255, 2013.</a:t>
            </a:r>
          </a:p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[5] F. Feng,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X.Wang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, and R. Li. “Cross-modal retrieval with correspondence autoencoder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.” In Proceedings of the 22nd ACM International Conference on Multimedia, pages 7–16, New York, NY, USA, 2014. ACM.</a:t>
            </a:r>
          </a:p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[20] Y. Peng, X. Huang, and Y. Zhao. “An overview of cross-media retrieval: Concepts, methodologies, benchmarks and challenges.”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 IEEE Transactions on Circuits and Systems for Video Technology,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2017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zh-TW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61ADE16-A74D-481D-AFCA-17B3EAA44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47634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8A84F57-A4C0-460D-84D5-9E735B80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(Cont.)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190DEE3-6C71-4322-9814-B829CF700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2864"/>
            <a:ext cx="10515600" cy="3554243"/>
          </a:xfrm>
        </p:spPr>
        <p:txBody>
          <a:bodyPr/>
          <a:lstStyle/>
          <a:p>
            <a:pPr lvl="1"/>
            <a:r>
              <a:rPr lang="en-US" altLang="zh-TW" b="1" dirty="0"/>
              <a:t>Pairwise approaches</a:t>
            </a:r>
            <a:r>
              <a:rPr lang="en-US" altLang="zh-TW" dirty="0"/>
              <a:t> : use more similar pairs to learn a meaning metric for comparing samples from different modalities.</a:t>
            </a:r>
          </a:p>
          <a:p>
            <a:pPr lvl="2"/>
            <a:r>
              <a:rPr lang="en-US" altLang="zh-TW" dirty="0"/>
              <a:t>e.g. MVML-GL [38], MSDS [31]</a:t>
            </a:r>
          </a:p>
          <a:p>
            <a:pPr lvl="1"/>
            <a:r>
              <a:rPr lang="en-US" altLang="zh-TW" b="1" dirty="0"/>
              <a:t>Supervised approaches</a:t>
            </a:r>
            <a:r>
              <a:rPr lang="en-US" altLang="zh-TW" dirty="0"/>
              <a:t> : exploit label information to distinguish the samples from different semantic categories, which can learn more discriminative common representations.</a:t>
            </a:r>
          </a:p>
          <a:p>
            <a:pPr lvl="2"/>
            <a:r>
              <a:rPr lang="en-US" altLang="zh-TW" dirty="0"/>
              <a:t>GMA[28] : using the semantic category labels to guide the learning of common representations.</a:t>
            </a:r>
          </a:p>
          <a:p>
            <a:pPr lvl="2"/>
            <a:r>
              <a:rPr lang="en-US" altLang="zh-TW" dirty="0"/>
              <a:t>[22, 30] : the adversarial learning [6] has been employed to improve the performance of cross-modal learning as well.</a:t>
            </a:r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935E14F-CB65-49EC-A88C-63A064E47DA4}"/>
              </a:ext>
            </a:extLst>
          </p:cNvPr>
          <p:cNvSpPr txBox="1"/>
          <p:nvPr/>
        </p:nvSpPr>
        <p:spPr>
          <a:xfrm>
            <a:off x="838200" y="4821609"/>
            <a:ext cx="10579224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[6] I. J. Goodfellow, J.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Pouget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-Abadie, M. Mirza, B. Xu,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D.Warde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-Farley, S.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Ozair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, A. Courville, and Y.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Bengio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. “Generative adversarial nets.”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 In Proceedings of the 27th International</a:t>
            </a:r>
          </a:p>
          <a:p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Conference on Neural Information Processing Systems, pages 2672–2680, Cambridge, MA, USA, 2014.</a:t>
            </a:r>
          </a:p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[22] Y. Peng, J. Qi, and Y. Yuan. “CM-GANs: Cross-modal generative adversarial networks for common representation learning.”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 ACM Transactions on Multimedia Computing, Communications, and Applications, 2018.</a:t>
            </a:r>
          </a:p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[28] A. Sharma, A. Kumar, H.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Daume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, and D. W. Jacobs. “Generalized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multiview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 analysis: A discriminative latent space.”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 In Proceedings of the IEEE Conference on Computer Vision</a:t>
            </a:r>
          </a:p>
          <a:p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and Pattern Recognition, pages 2160–2167, June 2012.</a:t>
            </a:r>
          </a:p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[30] B. Wang, Y. Yang, X. Xu, A.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Hanjalic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, and H. T. Shen. “Adversarial cross-modal retrieval.”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 In Proceedings of the 2017 ACM on Multimedia Conference, pages 154–162. ACM, 2017.</a:t>
            </a:r>
          </a:p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[31] J. Wang, Y. He, C. Kang, S. Xiang, and C. Pan. “Image-text cross-modal retrieval via modality-specific feature learning.”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 In Proceedings of the 5th ACM on International Conference</a:t>
            </a:r>
          </a:p>
          <a:p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on Multimedia Retrieval, pages 347–354, New York, NY, USA, 2015.</a:t>
            </a:r>
          </a:p>
          <a:p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[38] D. </a:t>
            </a:r>
            <a:r>
              <a:rPr lang="en-US" altLang="zh-TW" sz="1100" dirty="0" err="1">
                <a:solidFill>
                  <a:schemeClr val="bg1">
                    <a:lumMod val="65000"/>
                  </a:schemeClr>
                </a:solidFill>
              </a:rPr>
              <a:t>Zhai</a:t>
            </a:r>
            <a:r>
              <a:rPr lang="en-US" altLang="zh-TW" sz="1100" dirty="0">
                <a:solidFill>
                  <a:schemeClr val="bg1">
                    <a:lumMod val="65000"/>
                  </a:schemeClr>
                </a:solidFill>
              </a:rPr>
              <a:t>, H. Chang, S. Shan, X. Chen, and W. Gao. “Multiview metric learning with global consistency and local smoothness. “</a:t>
            </a:r>
            <a:r>
              <a:rPr lang="en-US" altLang="zh-TW" sz="1100" i="1" dirty="0">
                <a:solidFill>
                  <a:schemeClr val="bg1">
                    <a:lumMod val="65000"/>
                  </a:schemeClr>
                </a:solidFill>
              </a:rPr>
              <a:t>ACM Transactions on Intelligent Systems and Technology, 3(3):53:1–53:22, May 2012.</a:t>
            </a:r>
            <a:endParaRPr lang="zh-TW" altLang="en-US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42AF08A-83CB-4049-8FDE-4B095FFEA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4120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505EE4-9609-48D5-A43A-2C8105B9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168D54-32C4-49A6-B8FF-E9541C725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Related Work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ABA0953-2F8F-483B-B03E-7161532D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368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30538C-1A04-45E6-94AC-A8B6DED3B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Problem formulation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FAF3BC-DFDF-44BB-8BD0-EDCF8F7BB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n-NO" altLang="zh-TW" dirty="0"/>
              <a:t> cross-modal retrieval for bimodal data</a:t>
            </a:r>
          </a:p>
          <a:p>
            <a:pPr lvl="1"/>
            <a:r>
              <a:rPr lang="nn-NO" altLang="zh-TW" dirty="0"/>
              <a:t>Image-text pair</a:t>
            </a:r>
          </a:p>
          <a:p>
            <a:pPr lvl="1"/>
            <a:r>
              <a:rPr lang="nn-NO" altLang="zh-TW" dirty="0"/>
              <a:t>semantic label vector </a:t>
            </a:r>
            <a:r>
              <a:rPr lang="zh-TW" altLang="en-US" dirty="0"/>
              <a:t>                                                  </a:t>
            </a:r>
            <a:r>
              <a:rPr lang="en-US" altLang="zh-TW" dirty="0"/>
              <a:t>, c = num of categories</a:t>
            </a:r>
          </a:p>
          <a:p>
            <a:r>
              <a:rPr lang="nn-NO" altLang="zh-TW" dirty="0"/>
              <a:t>Two modalities</a:t>
            </a:r>
          </a:p>
          <a:p>
            <a:pPr lvl="1"/>
            <a:r>
              <a:rPr lang="nn-NO" altLang="zh-TW" dirty="0"/>
              <a:t>Image modality</a:t>
            </a:r>
          </a:p>
          <a:p>
            <a:pPr lvl="1"/>
            <a:r>
              <a:rPr lang="nn-NO" altLang="zh-TW" dirty="0"/>
              <a:t>Text modality</a:t>
            </a:r>
          </a:p>
          <a:p>
            <a:r>
              <a:rPr lang="nn-NO" altLang="zh-TW" dirty="0"/>
              <a:t>Represnstation matrix for all instances in </a:t>
            </a:r>
            <a:r>
              <a:rPr lang="el-GR" altLang="zh-TW" dirty="0"/>
              <a:t>Ψ</a:t>
            </a:r>
            <a:endParaRPr lang="nn-NO" altLang="zh-TW" dirty="0"/>
          </a:p>
          <a:p>
            <a:pPr lvl="1"/>
            <a:r>
              <a:rPr lang="nn-NO" altLang="zh-TW" dirty="0"/>
              <a:t>Image:</a:t>
            </a:r>
          </a:p>
          <a:p>
            <a:pPr lvl="1"/>
            <a:r>
              <a:rPr lang="nn-NO" altLang="zh-TW" dirty="0"/>
              <a:t>Text:</a:t>
            </a:r>
          </a:p>
          <a:p>
            <a:pPr lvl="1"/>
            <a:r>
              <a:rPr lang="nn-NO" altLang="zh-TW" dirty="0"/>
              <a:t>Label: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CF3BF06-40FB-4F14-8350-601E31EA5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C7C0-FC24-4F6A-8FC8-147127BBA6F0}" type="slidenum">
              <a:rPr lang="zh-TW" altLang="en-US" smtClean="0"/>
              <a:t>9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BBB342FF-BC88-4442-94AF-24706585B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931" y="2288096"/>
            <a:ext cx="2290382" cy="380322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05FBCEC4-EB13-4B3F-B605-AD6CC3921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0357" y="2665748"/>
            <a:ext cx="3260598" cy="343221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9A102919-E98B-43DB-8F66-2D45FC2C8F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1507" y="3603236"/>
            <a:ext cx="2662520" cy="325251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D3198F4D-1484-4F10-8DBE-2631AD0B2B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1507" y="3980363"/>
            <a:ext cx="2444212" cy="395172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BF695C8F-551A-4A9A-A81B-45587CD8EA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4113" y="4896046"/>
            <a:ext cx="2154788" cy="325251"/>
          </a:xfrm>
          <a:prstGeom prst="rect">
            <a:avLst/>
          </a:prstGeom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E9B525F1-4F07-4214-855E-E436BB092D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57538" y="5343095"/>
            <a:ext cx="2154789" cy="298604"/>
          </a:xfrm>
          <a:prstGeom prst="rect">
            <a:avLst/>
          </a:prstGeom>
        </p:spPr>
      </p:pic>
      <p:pic>
        <p:nvPicPr>
          <p:cNvPr id="18" name="圖片 17">
            <a:extLst>
              <a:ext uri="{FF2B5EF4-FFF2-40B4-BE49-F238E27FC236}">
                <a16:creationId xmlns:a16="http://schemas.microsoft.com/office/drawing/2014/main" id="{52478053-DC00-41FE-8F11-C2CFF74CC3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00493" y="5726966"/>
            <a:ext cx="2235495" cy="29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099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</TotalTime>
  <Words>2648</Words>
  <Application>Microsoft Office PowerPoint</Application>
  <PresentationFormat>寬螢幕</PresentationFormat>
  <Paragraphs>305</Paragraphs>
  <Slides>34</Slides>
  <Notes>13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34</vt:i4>
      </vt:variant>
    </vt:vector>
  </HeadingPairs>
  <TitlesOfParts>
    <vt:vector size="40" baseType="lpstr">
      <vt:lpstr>NimbusRomNo9L-Regu</vt:lpstr>
      <vt:lpstr>Arial</vt:lpstr>
      <vt:lpstr>Calibri</vt:lpstr>
      <vt:lpstr>Calibri Light</vt:lpstr>
      <vt:lpstr>Cambria Math</vt:lpstr>
      <vt:lpstr>Office 佈景主題</vt:lpstr>
      <vt:lpstr>Deep Supervised Cross-modal Retrieval</vt:lpstr>
      <vt:lpstr>Outline</vt:lpstr>
      <vt:lpstr>Introduction</vt:lpstr>
      <vt:lpstr>Introduction</vt:lpstr>
      <vt:lpstr>Outline</vt:lpstr>
      <vt:lpstr>Types of Cross-model retrieval</vt:lpstr>
      <vt:lpstr>(Cont.)</vt:lpstr>
      <vt:lpstr>Outline</vt:lpstr>
      <vt:lpstr>Problem formulation</vt:lpstr>
      <vt:lpstr>DSCMR framework</vt:lpstr>
      <vt:lpstr>DSCMR framework</vt:lpstr>
      <vt:lpstr>DSCMR framework</vt:lpstr>
      <vt:lpstr>DSCMR framework</vt:lpstr>
      <vt:lpstr>Objective function</vt:lpstr>
      <vt:lpstr>Objective function (L1)</vt:lpstr>
      <vt:lpstr>Objective function (L2)</vt:lpstr>
      <vt:lpstr>Objective function (L2)(Cont.)</vt:lpstr>
      <vt:lpstr>Objective function (L3)</vt:lpstr>
      <vt:lpstr>Objective function</vt:lpstr>
      <vt:lpstr>Outline</vt:lpstr>
      <vt:lpstr>Experiments</vt:lpstr>
      <vt:lpstr>Comparison with State-of-the-art Methods</vt:lpstr>
      <vt:lpstr>Comparison with State-of-the-art Methods</vt:lpstr>
      <vt:lpstr>Comparison with State-of-the-art Methods</vt:lpstr>
      <vt:lpstr>Comparison with State-of-the-art Methods</vt:lpstr>
      <vt:lpstr>Convergency investigation</vt:lpstr>
      <vt:lpstr>Visualization of the Learned Representation</vt:lpstr>
      <vt:lpstr>Ablation study</vt:lpstr>
      <vt:lpstr>Outline</vt:lpstr>
      <vt:lpstr>Conclusion</vt:lpstr>
      <vt:lpstr>Outline</vt:lpstr>
      <vt:lpstr>Progress Report</vt:lpstr>
      <vt:lpstr>AWDHT (proposed)</vt:lpstr>
      <vt:lpstr>AWDHT with Discrimination loss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Supervised Cross-modal Retrieval</dc:title>
  <dc:creator>Ching-Ching Yang</dc:creator>
  <cp:lastModifiedBy>楊晴晴</cp:lastModifiedBy>
  <cp:revision>254</cp:revision>
  <dcterms:created xsi:type="dcterms:W3CDTF">2021-01-15T13:46:14Z</dcterms:created>
  <dcterms:modified xsi:type="dcterms:W3CDTF">2021-01-17T23:13:08Z</dcterms:modified>
</cp:coreProperties>
</file>